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Inter" panose="020B0604020202020204" charset="0"/>
      <p:regular r:id="rId13"/>
    </p:embeddedFont>
    <p:embeddedFont>
      <p:font typeface="Petrona" panose="020B0604020202020204" charset="-18"/>
      <p:regular r:id="rId14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arzyna Kopeć" userId="6a7d45d14a84cde5" providerId="LiveId" clId="{B02C128B-A40D-4D6F-96A0-04C10CCCA57B}"/>
    <pc:docChg chg="custSel modSld">
      <pc:chgData name="Katarzyna Kopeć" userId="6a7d45d14a84cde5" providerId="LiveId" clId="{B02C128B-A40D-4D6F-96A0-04C10CCCA57B}" dt="2024-08-29T20:01:20.159" v="8" actId="478"/>
      <pc:docMkLst>
        <pc:docMk/>
      </pc:docMkLst>
      <pc:sldChg chg="delSp mod">
        <pc:chgData name="Katarzyna Kopeć" userId="6a7d45d14a84cde5" providerId="LiveId" clId="{B02C128B-A40D-4D6F-96A0-04C10CCCA57B}" dt="2024-08-29T20:01:04.168" v="1" actId="478"/>
        <pc:sldMkLst>
          <pc:docMk/>
          <pc:sldMk cId="0" sldId="256"/>
        </pc:sldMkLst>
        <pc:picChg chg="del">
          <ac:chgData name="Katarzyna Kopeć" userId="6a7d45d14a84cde5" providerId="LiveId" clId="{B02C128B-A40D-4D6F-96A0-04C10CCCA57B}" dt="2024-08-29T20:01:04.168" v="1" actId="478"/>
          <ac:picMkLst>
            <pc:docMk/>
            <pc:sldMk cId="0" sldId="256"/>
            <ac:picMk id="10" creationId="{00000000-0000-0000-0000-000000000000}"/>
          </ac:picMkLst>
        </pc:picChg>
      </pc:sldChg>
      <pc:sldChg chg="delSp mod">
        <pc:chgData name="Katarzyna Kopeć" userId="6a7d45d14a84cde5" providerId="LiveId" clId="{B02C128B-A40D-4D6F-96A0-04C10CCCA57B}" dt="2024-08-29T20:01:09.056" v="3" actId="478"/>
        <pc:sldMkLst>
          <pc:docMk/>
          <pc:sldMk cId="0" sldId="257"/>
        </pc:sldMkLst>
        <pc:picChg chg="del">
          <ac:chgData name="Katarzyna Kopeć" userId="6a7d45d14a84cde5" providerId="LiveId" clId="{B02C128B-A40D-4D6F-96A0-04C10CCCA57B}" dt="2024-08-29T20:01:09.056" v="3" actId="478"/>
          <ac:picMkLst>
            <pc:docMk/>
            <pc:sldMk cId="0" sldId="257"/>
            <ac:picMk id="22" creationId="{00000000-0000-0000-0000-000000000000}"/>
          </ac:picMkLst>
        </pc:picChg>
      </pc:sldChg>
      <pc:sldChg chg="delSp mod">
        <pc:chgData name="Katarzyna Kopeć" userId="6a7d45d14a84cde5" providerId="LiveId" clId="{B02C128B-A40D-4D6F-96A0-04C10CCCA57B}" dt="2024-08-29T20:01:06.530" v="2" actId="478"/>
        <pc:sldMkLst>
          <pc:docMk/>
          <pc:sldMk cId="0" sldId="258"/>
        </pc:sldMkLst>
        <pc:picChg chg="del">
          <ac:chgData name="Katarzyna Kopeć" userId="6a7d45d14a84cde5" providerId="LiveId" clId="{B02C128B-A40D-4D6F-96A0-04C10CCCA57B}" dt="2024-08-29T20:01:06.530" v="2" actId="478"/>
          <ac:picMkLst>
            <pc:docMk/>
            <pc:sldMk cId="0" sldId="258"/>
            <ac:picMk id="13" creationId="{00000000-0000-0000-0000-000000000000}"/>
          </ac:picMkLst>
        </pc:picChg>
      </pc:sldChg>
      <pc:sldChg chg="delSp mod">
        <pc:chgData name="Katarzyna Kopeć" userId="6a7d45d14a84cde5" providerId="LiveId" clId="{B02C128B-A40D-4D6F-96A0-04C10CCCA57B}" dt="2024-08-29T20:01:13.481" v="4" actId="478"/>
        <pc:sldMkLst>
          <pc:docMk/>
          <pc:sldMk cId="0" sldId="259"/>
        </pc:sldMkLst>
        <pc:picChg chg="del">
          <ac:chgData name="Katarzyna Kopeć" userId="6a7d45d14a84cde5" providerId="LiveId" clId="{B02C128B-A40D-4D6F-96A0-04C10CCCA57B}" dt="2024-08-29T20:01:13.481" v="4" actId="478"/>
          <ac:picMkLst>
            <pc:docMk/>
            <pc:sldMk cId="0" sldId="259"/>
            <ac:picMk id="15" creationId="{00000000-0000-0000-0000-000000000000}"/>
          </ac:picMkLst>
        </pc:picChg>
      </pc:sldChg>
      <pc:sldChg chg="delSp mod">
        <pc:chgData name="Katarzyna Kopeć" userId="6a7d45d14a84cde5" providerId="LiveId" clId="{B02C128B-A40D-4D6F-96A0-04C10CCCA57B}" dt="2024-08-29T20:01:15.127" v="5" actId="478"/>
        <pc:sldMkLst>
          <pc:docMk/>
          <pc:sldMk cId="0" sldId="260"/>
        </pc:sldMkLst>
        <pc:picChg chg="del">
          <ac:chgData name="Katarzyna Kopeć" userId="6a7d45d14a84cde5" providerId="LiveId" clId="{B02C128B-A40D-4D6F-96A0-04C10CCCA57B}" dt="2024-08-29T20:01:15.127" v="5" actId="478"/>
          <ac:picMkLst>
            <pc:docMk/>
            <pc:sldMk cId="0" sldId="260"/>
            <ac:picMk id="15" creationId="{00000000-0000-0000-0000-000000000000}"/>
          </ac:picMkLst>
        </pc:picChg>
      </pc:sldChg>
      <pc:sldChg chg="delSp mod">
        <pc:chgData name="Katarzyna Kopeć" userId="6a7d45d14a84cde5" providerId="LiveId" clId="{B02C128B-A40D-4D6F-96A0-04C10CCCA57B}" dt="2024-08-29T20:00:57.628" v="0" actId="478"/>
        <pc:sldMkLst>
          <pc:docMk/>
          <pc:sldMk cId="0" sldId="261"/>
        </pc:sldMkLst>
        <pc:picChg chg="del">
          <ac:chgData name="Katarzyna Kopeć" userId="6a7d45d14a84cde5" providerId="LiveId" clId="{B02C128B-A40D-4D6F-96A0-04C10CCCA57B}" dt="2024-08-29T20:00:57.628" v="0" actId="478"/>
          <ac:picMkLst>
            <pc:docMk/>
            <pc:sldMk cId="0" sldId="261"/>
            <ac:picMk id="19" creationId="{00000000-0000-0000-0000-000000000000}"/>
          </ac:picMkLst>
        </pc:picChg>
      </pc:sldChg>
      <pc:sldChg chg="delSp mod">
        <pc:chgData name="Katarzyna Kopeć" userId="6a7d45d14a84cde5" providerId="LiveId" clId="{B02C128B-A40D-4D6F-96A0-04C10CCCA57B}" dt="2024-08-29T20:01:16.961" v="6" actId="478"/>
        <pc:sldMkLst>
          <pc:docMk/>
          <pc:sldMk cId="0" sldId="262"/>
        </pc:sldMkLst>
        <pc:picChg chg="del">
          <ac:chgData name="Katarzyna Kopeć" userId="6a7d45d14a84cde5" providerId="LiveId" clId="{B02C128B-A40D-4D6F-96A0-04C10CCCA57B}" dt="2024-08-29T20:01:16.961" v="6" actId="478"/>
          <ac:picMkLst>
            <pc:docMk/>
            <pc:sldMk cId="0" sldId="262"/>
            <ac:picMk id="15" creationId="{00000000-0000-0000-0000-000000000000}"/>
          </ac:picMkLst>
        </pc:picChg>
      </pc:sldChg>
      <pc:sldChg chg="delSp mod">
        <pc:chgData name="Katarzyna Kopeć" userId="6a7d45d14a84cde5" providerId="LiveId" clId="{B02C128B-A40D-4D6F-96A0-04C10CCCA57B}" dt="2024-08-29T20:01:18.551" v="7" actId="478"/>
        <pc:sldMkLst>
          <pc:docMk/>
          <pc:sldMk cId="0" sldId="264"/>
        </pc:sldMkLst>
        <pc:picChg chg="del">
          <ac:chgData name="Katarzyna Kopeć" userId="6a7d45d14a84cde5" providerId="LiveId" clId="{B02C128B-A40D-4D6F-96A0-04C10CCCA57B}" dt="2024-08-29T20:01:18.551" v="7" actId="478"/>
          <ac:picMkLst>
            <pc:docMk/>
            <pc:sldMk cId="0" sldId="264"/>
            <ac:picMk id="18" creationId="{00000000-0000-0000-0000-000000000000}"/>
          </ac:picMkLst>
        </pc:picChg>
      </pc:sldChg>
      <pc:sldChg chg="delSp mod">
        <pc:chgData name="Katarzyna Kopeć" userId="6a7d45d14a84cde5" providerId="LiveId" clId="{B02C128B-A40D-4D6F-96A0-04C10CCCA57B}" dt="2024-08-29T20:01:20.159" v="8" actId="478"/>
        <pc:sldMkLst>
          <pc:docMk/>
          <pc:sldMk cId="0" sldId="265"/>
        </pc:sldMkLst>
        <pc:picChg chg="del">
          <ac:chgData name="Katarzyna Kopeć" userId="6a7d45d14a84cde5" providerId="LiveId" clId="{B02C128B-A40D-4D6F-96A0-04C10CCCA57B}" dt="2024-08-29T20:01:20.159" v="8" actId="478"/>
          <ac:picMkLst>
            <pc:docMk/>
            <pc:sldMk cId="0" sldId="265"/>
            <ac:picMk id="7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577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hyperlink" Target="https://gamma.app" TargetMode="Externa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13454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pl-PL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2047280"/>
            <a:ext cx="7556421" cy="2054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8050"/>
              </a:lnSpc>
              <a:buNone/>
            </a:pPr>
            <a:r>
              <a:rPr lang="en-US" sz="6450" b="1" dirty="0">
                <a:solidFill>
                  <a:srgbClr val="00000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Wprowadzenie do kuchni chorwackiej</a:t>
            </a:r>
            <a:endParaRPr lang="en-US" sz="6450" dirty="0"/>
          </a:p>
        </p:txBody>
      </p:sp>
      <p:sp>
        <p:nvSpPr>
          <p:cNvPr id="6" name="Text 2"/>
          <p:cNvSpPr/>
          <p:nvPr/>
        </p:nvSpPr>
        <p:spPr>
          <a:xfrm>
            <a:off x="793790" y="4441508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Kuchnia chorwacka jest bogata w smaki i tradycje. Od wieków kształtowana przez wpływy śródziemnomorskie i bałkańskie, zachwyca różnorodnością dań i świeżymi, lokalnymi produktami.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793790" y="5802273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9" name="Text 4"/>
          <p:cNvSpPr/>
          <p:nvPr/>
        </p:nvSpPr>
        <p:spPr>
          <a:xfrm>
            <a:off x="1270040" y="5785366"/>
            <a:ext cx="2484120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9144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2474595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pl-PL" sz="4650" b="1" dirty="0">
                <a:solidFill>
                  <a:srgbClr val="00000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R</a:t>
            </a:r>
            <a:r>
              <a:rPr lang="en-US" sz="4650" b="1" dirty="0" err="1">
                <a:solidFill>
                  <a:srgbClr val="00000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ekomendacje</a:t>
            </a:r>
            <a:endParaRPr lang="en-US" sz="4650" dirty="0"/>
          </a:p>
        </p:txBody>
      </p:sp>
      <p:sp>
        <p:nvSpPr>
          <p:cNvPr id="6" name="Text 2"/>
          <p:cNvSpPr/>
          <p:nvPr/>
        </p:nvSpPr>
        <p:spPr>
          <a:xfrm>
            <a:off x="793790" y="4303276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Kuchnia chorwacka to prawdziwe bogactwo smaków i tradycji.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Polecam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spróbować: pašticady, brudet, cevapcici, i krempity.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Zachęcam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do odkrywania lokalnych produktów i smaku tej fascynującej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kuchni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pl-PL" sz="1750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>
              <a:lnSpc>
                <a:spcPts val="2850"/>
              </a:lnSpc>
              <a:buNone/>
            </a:pPr>
            <a:endParaRPr lang="pl-PL" sz="1750" dirty="0">
              <a:solidFill>
                <a:srgbClr val="272525"/>
              </a:solidFill>
              <a:latin typeface="Inter" pitchFamily="34" charset="0"/>
              <a:ea typeface="Inter" pitchFamily="34" charset="-122"/>
            </a:endParaRPr>
          </a:p>
          <a:p>
            <a:pPr marL="0" indent="0">
              <a:lnSpc>
                <a:spcPts val="2850"/>
              </a:lnSpc>
              <a:buNone/>
            </a:pPr>
            <a:r>
              <a:rPr lang="pl-PL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Katarzyna Kopeć-</a:t>
            </a:r>
            <a:r>
              <a:rPr lang="pl-PL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Chodnicka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278630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80098" y="3400425"/>
            <a:ext cx="8872061" cy="7312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750"/>
              </a:lnSpc>
              <a:buNone/>
            </a:pPr>
            <a:r>
              <a:rPr lang="en-US" sz="4600" b="1" dirty="0">
                <a:solidFill>
                  <a:srgbClr val="00000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Tradycyjne składniki i przyprawy</a:t>
            </a:r>
            <a:endParaRPr lang="en-US" sz="4600" dirty="0"/>
          </a:p>
        </p:txBody>
      </p:sp>
      <p:sp>
        <p:nvSpPr>
          <p:cNvPr id="6" name="Shape 2"/>
          <p:cNvSpPr/>
          <p:nvPr/>
        </p:nvSpPr>
        <p:spPr>
          <a:xfrm>
            <a:off x="780098" y="4716780"/>
            <a:ext cx="501491" cy="501491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7" name="Text 3"/>
          <p:cNvSpPr/>
          <p:nvPr/>
        </p:nvSpPr>
        <p:spPr>
          <a:xfrm>
            <a:off x="955715" y="4791908"/>
            <a:ext cx="150257" cy="351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750" b="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1</a:t>
            </a:r>
            <a:endParaRPr lang="en-US" sz="2750" dirty="0"/>
          </a:p>
        </p:txBody>
      </p:sp>
      <p:sp>
        <p:nvSpPr>
          <p:cNvPr id="8" name="Text 4"/>
          <p:cNvSpPr/>
          <p:nvPr/>
        </p:nvSpPr>
        <p:spPr>
          <a:xfrm>
            <a:off x="1504474" y="4716780"/>
            <a:ext cx="2925604" cy="365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Oliwa z oliwek</a:t>
            </a:r>
            <a:endParaRPr lang="en-US" sz="2300" dirty="0"/>
          </a:p>
        </p:txBody>
      </p:sp>
      <p:sp>
        <p:nvSpPr>
          <p:cNvPr id="9" name="Text 5"/>
          <p:cNvSpPr/>
          <p:nvPr/>
        </p:nvSpPr>
        <p:spPr>
          <a:xfrm>
            <a:off x="1504474" y="5216128"/>
            <a:ext cx="5699284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Kluczowy składnik kuchni chorwackiej, używany zarówno do smażenia, jak i do przyprawiania dań.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7426642" y="4716780"/>
            <a:ext cx="501491" cy="501491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11" name="Text 7"/>
          <p:cNvSpPr/>
          <p:nvPr/>
        </p:nvSpPr>
        <p:spPr>
          <a:xfrm>
            <a:off x="7577852" y="4791908"/>
            <a:ext cx="199072" cy="351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750" b="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2</a:t>
            </a:r>
            <a:endParaRPr lang="en-US" sz="2750" dirty="0"/>
          </a:p>
        </p:txBody>
      </p:sp>
      <p:sp>
        <p:nvSpPr>
          <p:cNvPr id="12" name="Text 8"/>
          <p:cNvSpPr/>
          <p:nvPr/>
        </p:nvSpPr>
        <p:spPr>
          <a:xfrm>
            <a:off x="8151019" y="4716780"/>
            <a:ext cx="2925604" cy="365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Warzywa</a:t>
            </a:r>
            <a:endParaRPr lang="en-US" sz="2300" dirty="0"/>
          </a:p>
        </p:txBody>
      </p:sp>
      <p:sp>
        <p:nvSpPr>
          <p:cNvPr id="13" name="Text 9"/>
          <p:cNvSpPr/>
          <p:nvPr/>
        </p:nvSpPr>
        <p:spPr>
          <a:xfrm>
            <a:off x="8151019" y="5216128"/>
            <a:ext cx="5699284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Pomidory, papryka, cebula, czosnek, ziemniaki - to podstawowe składniki wielu chorwackich potraw.</a:t>
            </a:r>
            <a:endParaRPr lang="en-US" sz="1750" dirty="0"/>
          </a:p>
        </p:txBody>
      </p:sp>
      <p:sp>
        <p:nvSpPr>
          <p:cNvPr id="14" name="Shape 10"/>
          <p:cNvSpPr/>
          <p:nvPr/>
        </p:nvSpPr>
        <p:spPr>
          <a:xfrm>
            <a:off x="780098" y="6402943"/>
            <a:ext cx="501491" cy="501491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15" name="Text 11"/>
          <p:cNvSpPr/>
          <p:nvPr/>
        </p:nvSpPr>
        <p:spPr>
          <a:xfrm>
            <a:off x="931426" y="6478072"/>
            <a:ext cx="198715" cy="351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750" b="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3</a:t>
            </a:r>
            <a:endParaRPr lang="en-US" sz="2750" dirty="0"/>
          </a:p>
        </p:txBody>
      </p:sp>
      <p:sp>
        <p:nvSpPr>
          <p:cNvPr id="16" name="Text 12"/>
          <p:cNvSpPr/>
          <p:nvPr/>
        </p:nvSpPr>
        <p:spPr>
          <a:xfrm>
            <a:off x="1504474" y="6402943"/>
            <a:ext cx="2925604" cy="365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Przyprawy</a:t>
            </a:r>
            <a:endParaRPr lang="en-US" sz="2300" dirty="0"/>
          </a:p>
        </p:txBody>
      </p:sp>
      <p:sp>
        <p:nvSpPr>
          <p:cNvPr id="17" name="Text 13"/>
          <p:cNvSpPr/>
          <p:nvPr/>
        </p:nvSpPr>
        <p:spPr>
          <a:xfrm>
            <a:off x="1504474" y="6902291"/>
            <a:ext cx="5699284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Czosnek, oregano, tymianek, bazylia, pieprz - dodają smaku i aromatu chorwackim daniom.</a:t>
            </a:r>
            <a:endParaRPr lang="en-US" sz="1750" dirty="0"/>
          </a:p>
        </p:txBody>
      </p:sp>
      <p:sp>
        <p:nvSpPr>
          <p:cNvPr id="18" name="Shape 14"/>
          <p:cNvSpPr/>
          <p:nvPr/>
        </p:nvSpPr>
        <p:spPr>
          <a:xfrm>
            <a:off x="7426642" y="6402943"/>
            <a:ext cx="501491" cy="501491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19" name="Text 15"/>
          <p:cNvSpPr/>
          <p:nvPr/>
        </p:nvSpPr>
        <p:spPr>
          <a:xfrm>
            <a:off x="7582733" y="6478072"/>
            <a:ext cx="189190" cy="351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750" b="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4</a:t>
            </a:r>
            <a:endParaRPr lang="en-US" sz="2750" dirty="0"/>
          </a:p>
        </p:txBody>
      </p:sp>
      <p:sp>
        <p:nvSpPr>
          <p:cNvPr id="20" name="Text 16"/>
          <p:cNvSpPr/>
          <p:nvPr/>
        </p:nvSpPr>
        <p:spPr>
          <a:xfrm>
            <a:off x="8151019" y="6402943"/>
            <a:ext cx="2925604" cy="365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Mięso</a:t>
            </a:r>
            <a:endParaRPr lang="en-US" sz="2300" dirty="0"/>
          </a:p>
        </p:txBody>
      </p:sp>
      <p:sp>
        <p:nvSpPr>
          <p:cNvPr id="21" name="Text 17"/>
          <p:cNvSpPr/>
          <p:nvPr/>
        </p:nvSpPr>
        <p:spPr>
          <a:xfrm>
            <a:off x="8151019" y="6902291"/>
            <a:ext cx="5699284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Wołowina, wieprzowina, jagnięcina - często używane w tradycyjnych chorwackich daniach.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4" name="Text 1"/>
          <p:cNvSpPr/>
          <p:nvPr/>
        </p:nvSpPr>
        <p:spPr>
          <a:xfrm>
            <a:off x="793790" y="1685449"/>
            <a:ext cx="7462242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Dania z ryb i owoców morza</a:t>
            </a:r>
            <a:endParaRPr lang="en-US" sz="4650" dirty="0"/>
          </a:p>
        </p:txBody>
      </p:sp>
      <p:sp>
        <p:nvSpPr>
          <p:cNvPr id="5" name="Text 2"/>
          <p:cNvSpPr/>
          <p:nvPr/>
        </p:nvSpPr>
        <p:spPr>
          <a:xfrm>
            <a:off x="793790" y="299668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Ryby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793790" y="3595568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Świeże ryby, takie jak dorada, sandacz, lub szprot, są podstawą wielu chorwackich dań.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4888349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Przygotowywane są na różne sposoby: grillowane, pieczone, gotowane na parze, lub w formie zup.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5332928" y="299668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Owoce morza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332928" y="3595568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Owoce morza są równie popularne, a wśród nich wyróżniają się: krewetki, małże, ostrygi, i kalmary.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5332928" y="488834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Serwowane są często w postaci sałatek, risotto, lub jako samodzielne danie.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9872067" y="299668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Potrawy</a:t>
            </a:r>
            <a:endParaRPr lang="en-US" sz="2300" dirty="0"/>
          </a:p>
        </p:txBody>
      </p:sp>
      <p:sp>
        <p:nvSpPr>
          <p:cNvPr id="12" name="Text 9"/>
          <p:cNvSpPr/>
          <p:nvPr/>
        </p:nvSpPr>
        <p:spPr>
          <a:xfrm>
            <a:off x="9872067" y="3595568"/>
            <a:ext cx="397811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Typowymi chorwackimi daniami rybnymi są: brudet (gulasz rybny), pašticada (pieczeń wołowa z winem i śliwkami), i pašticada (pieczona ryba w cieście).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1211937"/>
            <a:ext cx="7119342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Klasyczne potrawy mięsne</a:t>
            </a:r>
            <a:endParaRPr lang="en-US" sz="4650" dirty="0"/>
          </a:p>
        </p:txBody>
      </p:sp>
      <p:sp>
        <p:nvSpPr>
          <p:cNvPr id="6" name="Shape 2"/>
          <p:cNvSpPr/>
          <p:nvPr/>
        </p:nvSpPr>
        <p:spPr>
          <a:xfrm>
            <a:off x="793790" y="2296358"/>
            <a:ext cx="3664863" cy="2791539"/>
          </a:xfrm>
          <a:prstGeom prst="roundRect">
            <a:avLst>
              <a:gd name="adj" fmla="val 3413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7" name="Text 3"/>
          <p:cNvSpPr/>
          <p:nvPr/>
        </p:nvSpPr>
        <p:spPr>
          <a:xfrm>
            <a:off x="1028224" y="253079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Cevapcici</a:t>
            </a:r>
            <a:endParaRPr lang="en-US" sz="2300" dirty="0"/>
          </a:p>
        </p:txBody>
      </p:sp>
      <p:sp>
        <p:nvSpPr>
          <p:cNvPr id="8" name="Text 4"/>
          <p:cNvSpPr/>
          <p:nvPr/>
        </p:nvSpPr>
        <p:spPr>
          <a:xfrm>
            <a:off x="1028224" y="3038951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Grillowane małe kiełbaski z mięsa mielonego, często serwowane z ajvarem (pastą z papryki i bakłażana).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4685467" y="2296358"/>
            <a:ext cx="3664863" cy="2791539"/>
          </a:xfrm>
          <a:prstGeom prst="roundRect">
            <a:avLst>
              <a:gd name="adj" fmla="val 3413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10" name="Text 6"/>
          <p:cNvSpPr/>
          <p:nvPr/>
        </p:nvSpPr>
        <p:spPr>
          <a:xfrm>
            <a:off x="4919901" y="253079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Piletina</a:t>
            </a:r>
            <a:endParaRPr lang="en-US" sz="2300" dirty="0"/>
          </a:p>
        </p:txBody>
      </p:sp>
      <p:sp>
        <p:nvSpPr>
          <p:cNvPr id="11" name="Text 7"/>
          <p:cNvSpPr/>
          <p:nvPr/>
        </p:nvSpPr>
        <p:spPr>
          <a:xfrm>
            <a:off x="4919901" y="3038951"/>
            <a:ext cx="319599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Kurczak, często przygotowywany w formie gulaszu lub pieczeni, z dodatkiem warzyw i przypraw.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793790" y="5314712"/>
            <a:ext cx="7556421" cy="1702832"/>
          </a:xfrm>
          <a:prstGeom prst="roundRect">
            <a:avLst>
              <a:gd name="adj" fmla="val 5595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13" name="Text 9"/>
          <p:cNvSpPr/>
          <p:nvPr/>
        </p:nvSpPr>
        <p:spPr>
          <a:xfrm>
            <a:off x="1028224" y="554914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Sarma</a:t>
            </a:r>
            <a:endParaRPr lang="en-US" sz="2300" dirty="0"/>
          </a:p>
        </p:txBody>
      </p:sp>
      <p:sp>
        <p:nvSpPr>
          <p:cNvPr id="14" name="Text 10"/>
          <p:cNvSpPr/>
          <p:nvPr/>
        </p:nvSpPr>
        <p:spPr>
          <a:xfrm>
            <a:off x="1028224" y="6057305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Gołąbki z kapusty, nadziewane mięsem i ryżem, często podawane z kwaśną śmietaną.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26519" y="1019294"/>
            <a:ext cx="7036594" cy="681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350"/>
              </a:lnSpc>
              <a:buNone/>
            </a:pPr>
            <a:r>
              <a:rPr lang="en-US" sz="4250" b="1" dirty="0">
                <a:solidFill>
                  <a:srgbClr val="00000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Zupy i dania jednogarnkowe</a:t>
            </a:r>
            <a:endParaRPr lang="en-US" sz="425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519" y="2011799"/>
            <a:ext cx="1037987" cy="1876782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2075855" y="2219325"/>
            <a:ext cx="2724745" cy="340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Zupy</a:t>
            </a:r>
            <a:endParaRPr lang="en-US" sz="2100" dirty="0"/>
          </a:p>
        </p:txBody>
      </p:sp>
      <p:sp>
        <p:nvSpPr>
          <p:cNvPr id="8" name="Text 3"/>
          <p:cNvSpPr/>
          <p:nvPr/>
        </p:nvSpPr>
        <p:spPr>
          <a:xfrm>
            <a:off x="2075855" y="2684502"/>
            <a:ext cx="6341626" cy="996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Chorwackie zupy są często gęste i sycące, takie jak: juha od graha (zupa fasolowa), čorba od blitve (zupa ze szpinaku), i juha od junetine (zupa wołowa).</a:t>
            </a:r>
            <a:endParaRPr lang="en-US" sz="160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519" y="3888581"/>
            <a:ext cx="1037987" cy="1660803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2075855" y="4096107"/>
            <a:ext cx="2724745" cy="340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Dania jednogarnkowe</a:t>
            </a:r>
            <a:endParaRPr lang="en-US" sz="2100" dirty="0"/>
          </a:p>
        </p:txBody>
      </p:sp>
      <p:sp>
        <p:nvSpPr>
          <p:cNvPr id="11" name="Text 5"/>
          <p:cNvSpPr/>
          <p:nvPr/>
        </p:nvSpPr>
        <p:spPr>
          <a:xfrm>
            <a:off x="2075855" y="4561284"/>
            <a:ext cx="6341626" cy="664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Popularne są potrawy jednogarnkowe, takie jak: gulaš (gulasz wołowy), teletina (cielęcina), i janjetina (jagnięcina).</a:t>
            </a:r>
            <a:endParaRPr lang="en-US" sz="1600" dirty="0"/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519" y="5549384"/>
            <a:ext cx="1037987" cy="1660803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2075855" y="5756910"/>
            <a:ext cx="2724745" cy="340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Podawanie</a:t>
            </a:r>
            <a:endParaRPr lang="en-US" sz="2100" dirty="0"/>
          </a:p>
        </p:txBody>
      </p:sp>
      <p:sp>
        <p:nvSpPr>
          <p:cNvPr id="14" name="Text 7"/>
          <p:cNvSpPr/>
          <p:nvPr/>
        </p:nvSpPr>
        <p:spPr>
          <a:xfrm>
            <a:off x="2075855" y="6222087"/>
            <a:ext cx="6341626" cy="664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Zupy i dania jednogarnkowe są często podawane z chlebem lub pieczywem.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1719977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Sałatki i przekąski</a:t>
            </a:r>
            <a:endParaRPr lang="en-US" sz="4650" dirty="0"/>
          </a:p>
        </p:txBody>
      </p:sp>
      <p:sp>
        <p:nvSpPr>
          <p:cNvPr id="6" name="Shape 2"/>
          <p:cNvSpPr/>
          <p:nvPr/>
        </p:nvSpPr>
        <p:spPr>
          <a:xfrm>
            <a:off x="793790" y="2804398"/>
            <a:ext cx="7556421" cy="3705225"/>
          </a:xfrm>
          <a:prstGeom prst="roundRect">
            <a:avLst>
              <a:gd name="adj" fmla="val 2571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7" name="Shape 3"/>
          <p:cNvSpPr/>
          <p:nvPr/>
        </p:nvSpPr>
        <p:spPr>
          <a:xfrm>
            <a:off x="801410" y="2812018"/>
            <a:ext cx="75411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8" name="Text 4"/>
          <p:cNvSpPr/>
          <p:nvPr/>
        </p:nvSpPr>
        <p:spPr>
          <a:xfrm>
            <a:off x="1028224" y="2955727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Sałatki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4802624" y="2955727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Przekąski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801410" y="3462338"/>
            <a:ext cx="7541181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1" name="Text 7"/>
          <p:cNvSpPr/>
          <p:nvPr/>
        </p:nvSpPr>
        <p:spPr>
          <a:xfrm>
            <a:off x="1028224" y="3606046"/>
            <a:ext cx="3313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Salata s mladim sirom (sałatka z serem feta)</a:t>
            </a:r>
            <a:endParaRPr lang="en-US" sz="1750" dirty="0"/>
          </a:p>
        </p:txBody>
      </p:sp>
      <p:sp>
        <p:nvSpPr>
          <p:cNvPr id="12" name="Text 8"/>
          <p:cNvSpPr/>
          <p:nvPr/>
        </p:nvSpPr>
        <p:spPr>
          <a:xfrm>
            <a:off x="4802624" y="3606046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Pršut (szynka prosciutto)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801410" y="4475559"/>
            <a:ext cx="7541181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4" name="Text 10"/>
          <p:cNvSpPr/>
          <p:nvPr/>
        </p:nvSpPr>
        <p:spPr>
          <a:xfrm>
            <a:off x="1028224" y="4619268"/>
            <a:ext cx="3313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Salata od blitve (sałatka ze szpinaku)</a:t>
            </a:r>
            <a:endParaRPr lang="en-US" sz="1750" dirty="0"/>
          </a:p>
        </p:txBody>
      </p:sp>
      <p:sp>
        <p:nvSpPr>
          <p:cNvPr id="15" name="Text 11"/>
          <p:cNvSpPr/>
          <p:nvPr/>
        </p:nvSpPr>
        <p:spPr>
          <a:xfrm>
            <a:off x="4802624" y="4619268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Panceta (słonina)</a:t>
            </a:r>
            <a:endParaRPr lang="en-US" sz="1750" dirty="0"/>
          </a:p>
        </p:txBody>
      </p:sp>
      <p:sp>
        <p:nvSpPr>
          <p:cNvPr id="16" name="Shape 12"/>
          <p:cNvSpPr/>
          <p:nvPr/>
        </p:nvSpPr>
        <p:spPr>
          <a:xfrm>
            <a:off x="801410" y="5488781"/>
            <a:ext cx="7541181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7" name="Text 13"/>
          <p:cNvSpPr/>
          <p:nvPr/>
        </p:nvSpPr>
        <p:spPr>
          <a:xfrm>
            <a:off x="1028224" y="5632490"/>
            <a:ext cx="3313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Salata od kupusa (sałatka z kapusty)</a:t>
            </a:r>
            <a:endParaRPr lang="en-US" sz="1750" dirty="0"/>
          </a:p>
        </p:txBody>
      </p:sp>
      <p:sp>
        <p:nvSpPr>
          <p:cNvPr id="18" name="Text 14"/>
          <p:cNvSpPr/>
          <p:nvPr/>
        </p:nvSpPr>
        <p:spPr>
          <a:xfrm>
            <a:off x="4802624" y="5632490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Masline (oliwki)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94253" y="861655"/>
            <a:ext cx="5206841" cy="650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en-US" sz="4050" b="1" dirty="0">
                <a:solidFill>
                  <a:srgbClr val="00000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Desery i słodkości</a:t>
            </a:r>
            <a:endParaRPr lang="en-US" sz="405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53" y="1809988"/>
            <a:ext cx="495895" cy="495895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694253" y="2504242"/>
            <a:ext cx="2603421" cy="325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Baklava</a:t>
            </a:r>
            <a:endParaRPr lang="en-US" sz="2000" dirty="0"/>
          </a:p>
        </p:txBody>
      </p:sp>
      <p:sp>
        <p:nvSpPr>
          <p:cNvPr id="8" name="Text 3"/>
          <p:cNvSpPr/>
          <p:nvPr/>
        </p:nvSpPr>
        <p:spPr>
          <a:xfrm>
            <a:off x="694253" y="2948583"/>
            <a:ext cx="7755493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Tradycyjny deser z ciasta filo, orzechów i miodu.</a:t>
            </a:r>
            <a:endParaRPr lang="en-US" sz="155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253" y="3860959"/>
            <a:ext cx="495895" cy="495895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94253" y="4555212"/>
            <a:ext cx="2603421" cy="325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Krempita</a:t>
            </a:r>
            <a:endParaRPr lang="en-US" sz="2000" dirty="0"/>
          </a:p>
        </p:txBody>
      </p:sp>
      <p:sp>
        <p:nvSpPr>
          <p:cNvPr id="11" name="Text 5"/>
          <p:cNvSpPr/>
          <p:nvPr/>
        </p:nvSpPr>
        <p:spPr>
          <a:xfrm>
            <a:off x="694253" y="4999553"/>
            <a:ext cx="7755493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Słodki kremowy deser, z cienkimi warstwami ciasta filo i kremem waniliowym.</a:t>
            </a:r>
            <a:endParaRPr lang="en-US" sz="1550" dirty="0"/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253" y="5911929"/>
            <a:ext cx="495895" cy="495895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694253" y="6606183"/>
            <a:ext cx="2603421" cy="325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Fritule</a:t>
            </a:r>
            <a:endParaRPr lang="en-US" sz="2000" dirty="0"/>
          </a:p>
        </p:txBody>
      </p:sp>
      <p:sp>
        <p:nvSpPr>
          <p:cNvPr id="14" name="Text 7"/>
          <p:cNvSpPr/>
          <p:nvPr/>
        </p:nvSpPr>
        <p:spPr>
          <a:xfrm>
            <a:off x="694253" y="7050524"/>
            <a:ext cx="7755493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Małe, smażone ciasteczka, często podawane z cukrem pudrem lub miodem.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63285" y="1094184"/>
            <a:ext cx="7570946" cy="528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00000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Techniki kulinarne i metody gotowania</a:t>
            </a:r>
            <a:endParaRPr lang="en-US" sz="3300" dirty="0"/>
          </a:p>
        </p:txBody>
      </p:sp>
      <p:sp>
        <p:nvSpPr>
          <p:cNvPr id="6" name="Shape 2"/>
          <p:cNvSpPr/>
          <p:nvPr/>
        </p:nvSpPr>
        <p:spPr>
          <a:xfrm>
            <a:off x="793194" y="1863685"/>
            <a:ext cx="22860" cy="5271730"/>
          </a:xfrm>
          <a:prstGeom prst="roundRect">
            <a:avLst>
              <a:gd name="adj" fmla="val 295718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7" name="Shape 3"/>
          <p:cNvSpPr/>
          <p:nvPr/>
        </p:nvSpPr>
        <p:spPr>
          <a:xfrm>
            <a:off x="962799" y="2214205"/>
            <a:ext cx="563285" cy="22860"/>
          </a:xfrm>
          <a:prstGeom prst="roundRect">
            <a:avLst>
              <a:gd name="adj" fmla="val 295718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8" name="Shape 4"/>
          <p:cNvSpPr/>
          <p:nvPr/>
        </p:nvSpPr>
        <p:spPr>
          <a:xfrm>
            <a:off x="623590" y="2044660"/>
            <a:ext cx="362069" cy="362069"/>
          </a:xfrm>
          <a:prstGeom prst="roundRect">
            <a:avLst>
              <a:gd name="adj" fmla="val 1867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9" name="Text 5"/>
          <p:cNvSpPr/>
          <p:nvPr/>
        </p:nvSpPr>
        <p:spPr>
          <a:xfrm>
            <a:off x="750391" y="2098953"/>
            <a:ext cx="108466" cy="2534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1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1689854" y="2024539"/>
            <a:ext cx="2112526" cy="263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Grillowanie</a:t>
            </a:r>
            <a:endParaRPr lang="en-US" sz="1650" dirty="0"/>
          </a:p>
        </p:txBody>
      </p:sp>
      <p:sp>
        <p:nvSpPr>
          <p:cNvPr id="11" name="Text 7"/>
          <p:cNvSpPr/>
          <p:nvPr/>
        </p:nvSpPr>
        <p:spPr>
          <a:xfrm>
            <a:off x="1689854" y="2385060"/>
            <a:ext cx="6890861" cy="515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Popularne w kuchni chorwackiej, zwłaszcza w sezonie letnim. Używane do przygotowywania ryb, mięsa, i warzyw.</a:t>
            </a:r>
            <a:endParaRPr lang="en-US" sz="1250" dirty="0"/>
          </a:p>
        </p:txBody>
      </p:sp>
      <p:sp>
        <p:nvSpPr>
          <p:cNvPr id="12" name="Shape 8"/>
          <p:cNvSpPr/>
          <p:nvPr/>
        </p:nvSpPr>
        <p:spPr>
          <a:xfrm>
            <a:off x="962799" y="3572351"/>
            <a:ext cx="563285" cy="22860"/>
          </a:xfrm>
          <a:prstGeom prst="roundRect">
            <a:avLst>
              <a:gd name="adj" fmla="val 295718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3" name="Shape 9"/>
          <p:cNvSpPr/>
          <p:nvPr/>
        </p:nvSpPr>
        <p:spPr>
          <a:xfrm>
            <a:off x="623590" y="3402806"/>
            <a:ext cx="362069" cy="362069"/>
          </a:xfrm>
          <a:prstGeom prst="roundRect">
            <a:avLst>
              <a:gd name="adj" fmla="val 1867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14" name="Text 10"/>
          <p:cNvSpPr/>
          <p:nvPr/>
        </p:nvSpPr>
        <p:spPr>
          <a:xfrm>
            <a:off x="732770" y="3457099"/>
            <a:ext cx="143708" cy="2534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2</a:t>
            </a:r>
            <a:endParaRPr lang="en-US" sz="1950" dirty="0"/>
          </a:p>
        </p:txBody>
      </p:sp>
      <p:sp>
        <p:nvSpPr>
          <p:cNvPr id="15" name="Text 11"/>
          <p:cNvSpPr/>
          <p:nvPr/>
        </p:nvSpPr>
        <p:spPr>
          <a:xfrm>
            <a:off x="1689854" y="3382685"/>
            <a:ext cx="2112526" cy="263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Pieczenie</a:t>
            </a:r>
            <a:endParaRPr lang="en-US" sz="1650" dirty="0"/>
          </a:p>
        </p:txBody>
      </p:sp>
      <p:sp>
        <p:nvSpPr>
          <p:cNvPr id="16" name="Text 12"/>
          <p:cNvSpPr/>
          <p:nvPr/>
        </p:nvSpPr>
        <p:spPr>
          <a:xfrm>
            <a:off x="1689854" y="3743206"/>
            <a:ext cx="6890861" cy="515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Często stosowane do przygotowywania potraw mięsnych, takich jak: pašticada, piletina, i janjetina.</a:t>
            </a:r>
            <a:endParaRPr lang="en-US" sz="1250" dirty="0"/>
          </a:p>
        </p:txBody>
      </p:sp>
      <p:sp>
        <p:nvSpPr>
          <p:cNvPr id="17" name="Shape 13"/>
          <p:cNvSpPr/>
          <p:nvPr/>
        </p:nvSpPr>
        <p:spPr>
          <a:xfrm>
            <a:off x="962799" y="4930497"/>
            <a:ext cx="563285" cy="22860"/>
          </a:xfrm>
          <a:prstGeom prst="roundRect">
            <a:avLst>
              <a:gd name="adj" fmla="val 295718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8" name="Shape 14"/>
          <p:cNvSpPr/>
          <p:nvPr/>
        </p:nvSpPr>
        <p:spPr>
          <a:xfrm>
            <a:off x="623590" y="4760952"/>
            <a:ext cx="362069" cy="362069"/>
          </a:xfrm>
          <a:prstGeom prst="roundRect">
            <a:avLst>
              <a:gd name="adj" fmla="val 1867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19" name="Text 15"/>
          <p:cNvSpPr/>
          <p:nvPr/>
        </p:nvSpPr>
        <p:spPr>
          <a:xfrm>
            <a:off x="732889" y="4815245"/>
            <a:ext cx="143470" cy="2534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3</a:t>
            </a:r>
            <a:endParaRPr lang="en-US" sz="1950" dirty="0"/>
          </a:p>
        </p:txBody>
      </p:sp>
      <p:sp>
        <p:nvSpPr>
          <p:cNvPr id="20" name="Text 16"/>
          <p:cNvSpPr/>
          <p:nvPr/>
        </p:nvSpPr>
        <p:spPr>
          <a:xfrm>
            <a:off x="1689854" y="4740831"/>
            <a:ext cx="2112526" cy="263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Gotowanie</a:t>
            </a:r>
            <a:endParaRPr lang="en-US" sz="1650" dirty="0"/>
          </a:p>
        </p:txBody>
      </p:sp>
      <p:sp>
        <p:nvSpPr>
          <p:cNvPr id="21" name="Text 17"/>
          <p:cNvSpPr/>
          <p:nvPr/>
        </p:nvSpPr>
        <p:spPr>
          <a:xfrm>
            <a:off x="1689854" y="5101352"/>
            <a:ext cx="6890861" cy="515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Używane do przygotowywania zup, sosów, i innych dań. W kuchni chorwackiej często stosowane są gliniane garnki.</a:t>
            </a:r>
            <a:endParaRPr lang="en-US" sz="1250" dirty="0"/>
          </a:p>
        </p:txBody>
      </p:sp>
      <p:sp>
        <p:nvSpPr>
          <p:cNvPr id="22" name="Shape 18"/>
          <p:cNvSpPr/>
          <p:nvPr/>
        </p:nvSpPr>
        <p:spPr>
          <a:xfrm>
            <a:off x="962799" y="6288643"/>
            <a:ext cx="563285" cy="22860"/>
          </a:xfrm>
          <a:prstGeom prst="roundRect">
            <a:avLst>
              <a:gd name="adj" fmla="val 295718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23" name="Shape 19"/>
          <p:cNvSpPr/>
          <p:nvPr/>
        </p:nvSpPr>
        <p:spPr>
          <a:xfrm>
            <a:off x="623590" y="6119098"/>
            <a:ext cx="362069" cy="362069"/>
          </a:xfrm>
          <a:prstGeom prst="roundRect">
            <a:avLst>
              <a:gd name="adj" fmla="val 1867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24" name="Text 20"/>
          <p:cNvSpPr/>
          <p:nvPr/>
        </p:nvSpPr>
        <p:spPr>
          <a:xfrm>
            <a:off x="736342" y="6173391"/>
            <a:ext cx="136565" cy="2534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4</a:t>
            </a:r>
            <a:endParaRPr lang="en-US" sz="1950" dirty="0"/>
          </a:p>
        </p:txBody>
      </p:sp>
      <p:sp>
        <p:nvSpPr>
          <p:cNvPr id="25" name="Text 21"/>
          <p:cNvSpPr/>
          <p:nvPr/>
        </p:nvSpPr>
        <p:spPr>
          <a:xfrm>
            <a:off x="1689854" y="6098977"/>
            <a:ext cx="2112526" cy="263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Smażenie</a:t>
            </a:r>
            <a:endParaRPr lang="en-US" sz="1650" dirty="0"/>
          </a:p>
        </p:txBody>
      </p:sp>
      <p:sp>
        <p:nvSpPr>
          <p:cNvPr id="26" name="Text 22"/>
          <p:cNvSpPr/>
          <p:nvPr/>
        </p:nvSpPr>
        <p:spPr>
          <a:xfrm>
            <a:off x="1689854" y="6459498"/>
            <a:ext cx="6890861" cy="515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Często stosowane do przygotowywania przekąsek i dań rybnych. Używane są różne rodzaje tłuszczów, takie jak oliwa z oliwek lub smalec.</a:t>
            </a:r>
            <a:endParaRPr lang="en-US" sz="1250" dirty="0"/>
          </a:p>
        </p:txBody>
      </p:sp>
      <p:pic>
        <p:nvPicPr>
          <p:cNvPr id="27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pl-PL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690682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Sezonowość i lokalne produkty</a:t>
            </a:r>
            <a:endParaRPr lang="en-US" sz="4650" dirty="0"/>
          </a:p>
        </p:txBody>
      </p:sp>
      <p:sp>
        <p:nvSpPr>
          <p:cNvPr id="6" name="Shape 2"/>
          <p:cNvSpPr/>
          <p:nvPr/>
        </p:nvSpPr>
        <p:spPr>
          <a:xfrm>
            <a:off x="6280190" y="277451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7" name="Text 3"/>
          <p:cNvSpPr/>
          <p:nvPr/>
        </p:nvSpPr>
        <p:spPr>
          <a:xfrm>
            <a:off x="6458903" y="2850952"/>
            <a:ext cx="152876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1</a:t>
            </a:r>
            <a:endParaRPr lang="en-US" sz="2800" dirty="0"/>
          </a:p>
        </p:txBody>
      </p:sp>
      <p:sp>
        <p:nvSpPr>
          <p:cNvPr id="8" name="Text 4"/>
          <p:cNvSpPr/>
          <p:nvPr/>
        </p:nvSpPr>
        <p:spPr>
          <a:xfrm>
            <a:off x="7017306" y="2774513"/>
            <a:ext cx="292774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Sezonowość</a:t>
            </a:r>
            <a:endParaRPr lang="en-US" sz="2300" dirty="0"/>
          </a:p>
        </p:txBody>
      </p:sp>
      <p:sp>
        <p:nvSpPr>
          <p:cNvPr id="9" name="Text 5"/>
          <p:cNvSpPr/>
          <p:nvPr/>
        </p:nvSpPr>
        <p:spPr>
          <a:xfrm>
            <a:off x="7017306" y="3282672"/>
            <a:ext cx="2927747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Kuchnia chorwacka opiera się na sezonowych produktach. Wiosną pojawiają się szparagi, latem - pomidory i melony, jesienią - grzyby i oliwki.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10171867" y="277451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11" name="Text 7"/>
          <p:cNvSpPr/>
          <p:nvPr/>
        </p:nvSpPr>
        <p:spPr>
          <a:xfrm>
            <a:off x="10325695" y="2850952"/>
            <a:ext cx="202525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2</a:t>
            </a:r>
            <a:endParaRPr lang="en-US" sz="2800" dirty="0"/>
          </a:p>
        </p:txBody>
      </p:sp>
      <p:sp>
        <p:nvSpPr>
          <p:cNvPr id="12" name="Text 8"/>
          <p:cNvSpPr/>
          <p:nvPr/>
        </p:nvSpPr>
        <p:spPr>
          <a:xfrm>
            <a:off x="10908983" y="2774513"/>
            <a:ext cx="292774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Lokalność</a:t>
            </a:r>
            <a:endParaRPr lang="en-US" sz="2300" dirty="0"/>
          </a:p>
        </p:txBody>
      </p:sp>
      <p:sp>
        <p:nvSpPr>
          <p:cNvPr id="13" name="Text 9"/>
          <p:cNvSpPr/>
          <p:nvPr/>
        </p:nvSpPr>
        <p:spPr>
          <a:xfrm>
            <a:off x="10908983" y="3282672"/>
            <a:ext cx="292774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Kuchnia chorwacka jest bogata w lokalne produkty, takie jak: oliwa z oliwek z Istrii, szynka z Dalmacji, i wino z Peljesaca.</a:t>
            </a:r>
            <a:endParaRPr lang="en-US" sz="1750" dirty="0"/>
          </a:p>
        </p:txBody>
      </p:sp>
      <p:sp>
        <p:nvSpPr>
          <p:cNvPr id="14" name="Shape 10"/>
          <p:cNvSpPr/>
          <p:nvPr/>
        </p:nvSpPr>
        <p:spPr>
          <a:xfrm>
            <a:off x="6280190" y="594205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pl-PL"/>
          </a:p>
        </p:txBody>
      </p:sp>
      <p:sp>
        <p:nvSpPr>
          <p:cNvPr id="15" name="Text 11"/>
          <p:cNvSpPr/>
          <p:nvPr/>
        </p:nvSpPr>
        <p:spPr>
          <a:xfrm>
            <a:off x="6434257" y="6018490"/>
            <a:ext cx="202168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3</a:t>
            </a:r>
            <a:endParaRPr lang="en-US" sz="2800" dirty="0"/>
          </a:p>
        </p:txBody>
      </p:sp>
      <p:sp>
        <p:nvSpPr>
          <p:cNvPr id="16" name="Text 12"/>
          <p:cNvSpPr/>
          <p:nvPr/>
        </p:nvSpPr>
        <p:spPr>
          <a:xfrm>
            <a:off x="7017306" y="5942052"/>
            <a:ext cx="298465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Zrównoważony rozwój</a:t>
            </a:r>
            <a:endParaRPr lang="en-US" sz="2300" dirty="0"/>
          </a:p>
        </p:txBody>
      </p:sp>
      <p:sp>
        <p:nvSpPr>
          <p:cNvPr id="17" name="Text 13"/>
          <p:cNvSpPr/>
          <p:nvPr/>
        </p:nvSpPr>
        <p:spPr>
          <a:xfrm>
            <a:off x="7017306" y="6450211"/>
            <a:ext cx="681930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Kuchnia chorwacka jest zrównoważona, opiera się na lokalnych, sezonowych produktach i minimalizuje marnotrawstwo jedzenia.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654</Words>
  <Application>Microsoft Office PowerPoint</Application>
  <PresentationFormat>Niestandardowy</PresentationFormat>
  <Paragraphs>92</Paragraphs>
  <Slides>10</Slides>
  <Notes>10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Arial</vt:lpstr>
      <vt:lpstr>Petrona</vt:lpstr>
      <vt:lpstr>Inter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Katarzyna Kopeć</cp:lastModifiedBy>
  <cp:revision>2</cp:revision>
  <dcterms:created xsi:type="dcterms:W3CDTF">2024-08-29T19:53:17Z</dcterms:created>
  <dcterms:modified xsi:type="dcterms:W3CDTF">2024-08-29T20:01:25Z</dcterms:modified>
</cp:coreProperties>
</file>