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B606F-C95D-9802-DCC9-5688558576D3}" v="10" dt="2024-07-28T20:47:54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428AF-4285-4116-A648-287B0FBE4E5B}" type="datetimeFigureOut">
              <a:t>28.07.2024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F9D3-2B23-42AC-9A36-32B41BF1016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56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04" y="448747"/>
            <a:ext cx="4887992" cy="733198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24124" y="2389227"/>
            <a:ext cx="7468553" cy="19431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20" b="1" kern="0" spc="-122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Introduction to Croatian Cuisine</a:t>
            </a:r>
            <a:endParaRPr lang="en-US" sz="6120" dirty="0"/>
          </a:p>
        </p:txBody>
      </p:sp>
      <p:sp>
        <p:nvSpPr>
          <p:cNvPr id="7" name="Text 2"/>
          <p:cNvSpPr/>
          <p:nvPr/>
        </p:nvSpPr>
        <p:spPr>
          <a:xfrm>
            <a:off x="6324124" y="4691301"/>
            <a:ext cx="7468553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Croatian cuisine is a delicious blend of Mediterranean and Central European influences. It's known for its fresh ingredients, flavorful dishes, and regional specialties.</a:t>
            </a:r>
            <a:endParaRPr lang="en-US" sz="18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4344353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Conclusion: The Diversity and Richness of Croatian Cuisine</a:t>
            </a:r>
            <a:endParaRPr lang="en-US" sz="4435" dirty="0"/>
          </a:p>
        </p:txBody>
      </p:sp>
      <p:sp>
        <p:nvSpPr>
          <p:cNvPr id="6" name="Text 2"/>
          <p:cNvSpPr/>
          <p:nvPr/>
        </p:nvSpPr>
        <p:spPr>
          <a:xfrm>
            <a:off x="837724" y="6111359"/>
            <a:ext cx="12954952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Croatian cuisine is a testament to the country's rich history and diverse culinary influences. It offers a tantalizing journey for food lovers, with its flavorful dishes and fresh ingredients.</a:t>
            </a:r>
            <a:endParaRPr lang="en-US" sz="18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838" y="2438519"/>
            <a:ext cx="5028605" cy="335244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40794" y="1065133"/>
            <a:ext cx="7847648" cy="5384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40"/>
              </a:lnSpc>
              <a:buNone/>
            </a:pPr>
            <a:r>
              <a:rPr lang="en-US" sz="3392" b="1" kern="0" spc="-68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Historical Influences on Croatian Cooking</a:t>
            </a:r>
            <a:endParaRPr lang="en-US" sz="3392" dirty="0"/>
          </a:p>
        </p:txBody>
      </p:sp>
      <p:sp>
        <p:nvSpPr>
          <p:cNvPr id="7" name="Shape 2"/>
          <p:cNvSpPr/>
          <p:nvPr/>
        </p:nvSpPr>
        <p:spPr>
          <a:xfrm>
            <a:off x="709374" y="2084070"/>
            <a:ext cx="411956" cy="41195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850702" y="2160746"/>
            <a:ext cx="129183" cy="258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035" dirty="0"/>
          </a:p>
        </p:txBody>
      </p:sp>
      <p:sp>
        <p:nvSpPr>
          <p:cNvPr id="9" name="Text 4"/>
          <p:cNvSpPr/>
          <p:nvPr/>
        </p:nvSpPr>
        <p:spPr>
          <a:xfrm>
            <a:off x="1922264" y="2061091"/>
            <a:ext cx="2153960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3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Ancient Romans</a:t>
            </a:r>
            <a:endParaRPr lang="en-US" sz="1696" dirty="0"/>
          </a:p>
        </p:txBody>
      </p:sp>
      <p:sp>
        <p:nvSpPr>
          <p:cNvPr id="10" name="Text 5"/>
          <p:cNvSpPr/>
          <p:nvPr/>
        </p:nvSpPr>
        <p:spPr>
          <a:xfrm>
            <a:off x="1922264" y="2440067"/>
            <a:ext cx="6580942" cy="585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7"/>
              </a:lnSpc>
              <a:buNone/>
            </a:pPr>
            <a:r>
              <a:rPr lang="en-US" sz="1442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Romans introduced olive oil, wine, and the cultivation of grapes, which remain integral to Croatian cuisine.</a:t>
            </a:r>
            <a:endParaRPr lang="en-US" sz="1442" dirty="0"/>
          </a:p>
        </p:txBody>
      </p:sp>
      <p:sp>
        <p:nvSpPr>
          <p:cNvPr id="11" name="Shape 6"/>
          <p:cNvSpPr/>
          <p:nvPr/>
        </p:nvSpPr>
        <p:spPr>
          <a:xfrm>
            <a:off x="709374" y="3597831"/>
            <a:ext cx="411956" cy="41195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850702" y="3674507"/>
            <a:ext cx="129183" cy="258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035" dirty="0"/>
          </a:p>
        </p:txBody>
      </p:sp>
      <p:sp>
        <p:nvSpPr>
          <p:cNvPr id="13" name="Text 8"/>
          <p:cNvSpPr/>
          <p:nvPr/>
        </p:nvSpPr>
        <p:spPr>
          <a:xfrm>
            <a:off x="1922264" y="3574852"/>
            <a:ext cx="2153960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3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Ottoman Empire</a:t>
            </a:r>
            <a:endParaRPr lang="en-US" sz="1696" dirty="0"/>
          </a:p>
        </p:txBody>
      </p:sp>
      <p:sp>
        <p:nvSpPr>
          <p:cNvPr id="14" name="Text 9"/>
          <p:cNvSpPr/>
          <p:nvPr/>
        </p:nvSpPr>
        <p:spPr>
          <a:xfrm>
            <a:off x="1922264" y="3953828"/>
            <a:ext cx="6580942" cy="585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7"/>
              </a:lnSpc>
              <a:buNone/>
            </a:pPr>
            <a:r>
              <a:rPr lang="en-US" sz="1442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Turkish rule brought spices like paprika, saffron, and cinnamon, adding a unique flavor profile to Croatian dishes.</a:t>
            </a:r>
            <a:endParaRPr lang="en-US" sz="1442" dirty="0"/>
          </a:p>
        </p:txBody>
      </p:sp>
      <p:sp>
        <p:nvSpPr>
          <p:cNvPr id="15" name="Shape 10"/>
          <p:cNvSpPr/>
          <p:nvPr/>
        </p:nvSpPr>
        <p:spPr>
          <a:xfrm>
            <a:off x="709374" y="5111591"/>
            <a:ext cx="411956" cy="41195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850702" y="5188268"/>
            <a:ext cx="129183" cy="258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035" dirty="0"/>
          </a:p>
        </p:txBody>
      </p:sp>
      <p:sp>
        <p:nvSpPr>
          <p:cNvPr id="17" name="Text 12"/>
          <p:cNvSpPr/>
          <p:nvPr/>
        </p:nvSpPr>
        <p:spPr>
          <a:xfrm>
            <a:off x="1922264" y="5088612"/>
            <a:ext cx="2433757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3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Austro-Hungarian Empire</a:t>
            </a:r>
            <a:endParaRPr lang="en-US" sz="1696" dirty="0"/>
          </a:p>
        </p:txBody>
      </p:sp>
      <p:sp>
        <p:nvSpPr>
          <p:cNvPr id="18" name="Text 13"/>
          <p:cNvSpPr/>
          <p:nvPr/>
        </p:nvSpPr>
        <p:spPr>
          <a:xfrm>
            <a:off x="1922264" y="5467588"/>
            <a:ext cx="6580942" cy="292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7"/>
              </a:lnSpc>
              <a:buNone/>
            </a:pPr>
            <a:r>
              <a:rPr lang="en-US" sz="1442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Austrian and Hungarian culinary influences are evident in pastries, meats, and rich sauces.</a:t>
            </a:r>
            <a:endParaRPr lang="en-US" sz="1442" dirty="0"/>
          </a:p>
        </p:txBody>
      </p:sp>
      <p:sp>
        <p:nvSpPr>
          <p:cNvPr id="19" name="Shape 14"/>
          <p:cNvSpPr/>
          <p:nvPr/>
        </p:nvSpPr>
        <p:spPr>
          <a:xfrm>
            <a:off x="709374" y="6332458"/>
            <a:ext cx="411956" cy="41195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850702" y="6409134"/>
            <a:ext cx="129183" cy="258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4</a:t>
            </a:r>
            <a:endParaRPr lang="en-US" sz="2035" dirty="0"/>
          </a:p>
        </p:txBody>
      </p:sp>
      <p:sp>
        <p:nvSpPr>
          <p:cNvPr id="21" name="Text 16"/>
          <p:cNvSpPr/>
          <p:nvPr/>
        </p:nvSpPr>
        <p:spPr>
          <a:xfrm>
            <a:off x="1922264" y="6309479"/>
            <a:ext cx="2339935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3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Modern Croatian Cuisine</a:t>
            </a:r>
            <a:endParaRPr lang="en-US" sz="1696" dirty="0"/>
          </a:p>
        </p:txBody>
      </p:sp>
      <p:sp>
        <p:nvSpPr>
          <p:cNvPr id="22" name="Text 17"/>
          <p:cNvSpPr/>
          <p:nvPr/>
        </p:nvSpPr>
        <p:spPr>
          <a:xfrm>
            <a:off x="1922264" y="6688455"/>
            <a:ext cx="6580942" cy="292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7"/>
              </a:lnSpc>
              <a:buNone/>
            </a:pPr>
            <a:r>
              <a:rPr lang="en-US" sz="1442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Croatian cuisine continues to evolve while preserving its rich culinary heritage.</a:t>
            </a:r>
            <a:endParaRPr lang="en-US" sz="14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6480" y="2815590"/>
            <a:ext cx="3901440" cy="259842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24032" y="647700"/>
            <a:ext cx="7495937" cy="13849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53"/>
              </a:lnSpc>
              <a:buNone/>
            </a:pPr>
            <a:r>
              <a:rPr lang="en-US" sz="4362" b="1" kern="0" spc="-87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Typical Croatian Dishes and Their Origins</a:t>
            </a:r>
            <a:endParaRPr lang="en-US" sz="4362" dirty="0"/>
          </a:p>
        </p:txBody>
      </p:sp>
      <p:sp>
        <p:nvSpPr>
          <p:cNvPr id="7" name="Shape 2"/>
          <p:cNvSpPr/>
          <p:nvPr/>
        </p:nvSpPr>
        <p:spPr>
          <a:xfrm>
            <a:off x="824032" y="2385774"/>
            <a:ext cx="3630335" cy="2480310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1067038" y="2628781"/>
            <a:ext cx="2769989" cy="346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Pasticada</a:t>
            </a:r>
            <a:endParaRPr lang="en-US" sz="2181" dirty="0"/>
          </a:p>
        </p:txBody>
      </p:sp>
      <p:sp>
        <p:nvSpPr>
          <p:cNvPr id="9" name="Text 4"/>
          <p:cNvSpPr/>
          <p:nvPr/>
        </p:nvSpPr>
        <p:spPr>
          <a:xfrm>
            <a:off x="1067038" y="3116223"/>
            <a:ext cx="3144322" cy="11301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6"/>
              </a:lnSpc>
              <a:buNone/>
            </a:pPr>
            <a:r>
              <a:rPr lang="en-US" sz="1854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slow-cooked beef stew with prosciutto, wine, and vegetables, originating from Dalmatia.</a:t>
            </a:r>
            <a:endParaRPr lang="en-US" sz="1854" dirty="0"/>
          </a:p>
        </p:txBody>
      </p:sp>
      <p:sp>
        <p:nvSpPr>
          <p:cNvPr id="10" name="Shape 5"/>
          <p:cNvSpPr/>
          <p:nvPr/>
        </p:nvSpPr>
        <p:spPr>
          <a:xfrm>
            <a:off x="4689753" y="2385774"/>
            <a:ext cx="3630335" cy="2480310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4932759" y="2628781"/>
            <a:ext cx="2769989" cy="346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Peka</a:t>
            </a:r>
            <a:endParaRPr lang="en-US" sz="2181" dirty="0"/>
          </a:p>
        </p:txBody>
      </p:sp>
      <p:sp>
        <p:nvSpPr>
          <p:cNvPr id="12" name="Text 7"/>
          <p:cNvSpPr/>
          <p:nvPr/>
        </p:nvSpPr>
        <p:spPr>
          <a:xfrm>
            <a:off x="4932759" y="3116223"/>
            <a:ext cx="3144322" cy="1506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6"/>
              </a:lnSpc>
              <a:buNone/>
            </a:pPr>
            <a:r>
              <a:rPr lang="en-US" sz="1854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dish cooked under a bell-shaped lid, often featuring lamb, vegetables, or seafood, found throughout Croatia.</a:t>
            </a:r>
            <a:endParaRPr lang="en-US" sz="1854" dirty="0"/>
          </a:p>
        </p:txBody>
      </p:sp>
      <p:sp>
        <p:nvSpPr>
          <p:cNvPr id="13" name="Shape 8"/>
          <p:cNvSpPr/>
          <p:nvPr/>
        </p:nvSpPr>
        <p:spPr>
          <a:xfrm>
            <a:off x="824032" y="5101471"/>
            <a:ext cx="3630335" cy="2480310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1067038" y="5344478"/>
            <a:ext cx="2769989" cy="346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Zagorski Štrukli</a:t>
            </a:r>
            <a:endParaRPr lang="en-US" sz="2181" dirty="0"/>
          </a:p>
        </p:txBody>
      </p:sp>
      <p:sp>
        <p:nvSpPr>
          <p:cNvPr id="15" name="Text 10"/>
          <p:cNvSpPr/>
          <p:nvPr/>
        </p:nvSpPr>
        <p:spPr>
          <a:xfrm>
            <a:off x="1067038" y="5831919"/>
            <a:ext cx="3144322" cy="11301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6"/>
              </a:lnSpc>
              <a:buNone/>
            </a:pPr>
            <a:r>
              <a:rPr lang="en-US" sz="1854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savory dish of dough filled with cheese, originating from Zagorje, a region in northern Croatia.</a:t>
            </a:r>
            <a:endParaRPr lang="en-US" sz="1854" dirty="0"/>
          </a:p>
        </p:txBody>
      </p:sp>
      <p:sp>
        <p:nvSpPr>
          <p:cNvPr id="16" name="Shape 11"/>
          <p:cNvSpPr/>
          <p:nvPr/>
        </p:nvSpPr>
        <p:spPr>
          <a:xfrm>
            <a:off x="4689753" y="5101471"/>
            <a:ext cx="3630335" cy="2480310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4932759" y="5344478"/>
            <a:ext cx="2769989" cy="346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Brudet</a:t>
            </a:r>
            <a:endParaRPr lang="en-US" sz="2181" dirty="0"/>
          </a:p>
        </p:txBody>
      </p:sp>
      <p:sp>
        <p:nvSpPr>
          <p:cNvPr id="18" name="Text 13"/>
          <p:cNvSpPr/>
          <p:nvPr/>
        </p:nvSpPr>
        <p:spPr>
          <a:xfrm>
            <a:off x="4932759" y="5831919"/>
            <a:ext cx="3144322" cy="1506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6"/>
              </a:lnSpc>
              <a:buNone/>
            </a:pPr>
            <a:r>
              <a:rPr lang="en-US" sz="1854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hearty seafood stew, often made with fish, shellfish, and vegetables, found on the Adriatic coast.</a:t>
            </a:r>
            <a:endParaRPr lang="en-US" sz="18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2485787"/>
            <a:ext cx="9736574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Seafood Specialties of the Adriatic Coast</a:t>
            </a:r>
            <a:endParaRPr lang="en-US" sz="4435" dirty="0"/>
          </a:p>
        </p:txBody>
      </p:sp>
      <p:sp>
        <p:nvSpPr>
          <p:cNvPr id="5" name="Text 2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Fresh Fish</a:t>
            </a:r>
            <a:endParaRPr lang="en-US" sz="2218" dirty="0"/>
          </a:p>
        </p:txBody>
      </p:sp>
      <p:sp>
        <p:nvSpPr>
          <p:cNvPr id="6" name="Text 3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Adriatic Sea is renowned for its abundance of fresh fish, including tuna, swordfish, and Adriatic Sea bass.</a:t>
            </a:r>
            <a:endParaRPr lang="en-US" sz="1885" dirty="0"/>
          </a:p>
        </p:txBody>
      </p:sp>
      <p:sp>
        <p:nvSpPr>
          <p:cNvPr id="7" name="Text 4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Shellfish</a:t>
            </a:r>
            <a:endParaRPr lang="en-US" sz="2218" dirty="0"/>
          </a:p>
        </p:txBody>
      </p:sp>
      <p:sp>
        <p:nvSpPr>
          <p:cNvPr id="8" name="Text 5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Croatia's coastline is home to a variety of shellfish, such as mussels, clams, and oysters.</a:t>
            </a:r>
            <a:endParaRPr lang="en-US" sz="1885" dirty="0"/>
          </a:p>
        </p:txBody>
      </p:sp>
      <p:sp>
        <p:nvSpPr>
          <p:cNvPr id="9" name="Text 6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Seafood Dishes</a:t>
            </a:r>
            <a:endParaRPr lang="en-US" sz="2218" dirty="0"/>
          </a:p>
        </p:txBody>
      </p:sp>
      <p:sp>
        <p:nvSpPr>
          <p:cNvPr id="10" name="Text 7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Popular seafood dishes include grilled fish, seafood pasta, and fish stews like brudet.</a:t>
            </a:r>
            <a:endParaRPr lang="en-US" sz="18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202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1643" y="3491389"/>
            <a:ext cx="9674662" cy="6400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40"/>
              </a:lnSpc>
              <a:buNone/>
            </a:pPr>
            <a:r>
              <a:rPr lang="en-US" sz="4032" b="1" kern="0" spc="-81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Meat-Based Dishes from the Inland Regions</a:t>
            </a:r>
            <a:endParaRPr lang="en-US" sz="4032" dirty="0"/>
          </a:p>
        </p:txBody>
      </p:sp>
      <p:sp>
        <p:nvSpPr>
          <p:cNvPr id="6" name="Shape 2"/>
          <p:cNvSpPr/>
          <p:nvPr/>
        </p:nvSpPr>
        <p:spPr>
          <a:xfrm>
            <a:off x="761643" y="4702612"/>
            <a:ext cx="489585" cy="489585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29640" y="4793813"/>
            <a:ext cx="153591" cy="3071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9"/>
              </a:lnSpc>
              <a:buNone/>
            </a:pPr>
            <a:r>
              <a:rPr lang="en-US" sz="2419" b="1" kern="0" spc="-4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419" dirty="0"/>
          </a:p>
        </p:txBody>
      </p:sp>
      <p:sp>
        <p:nvSpPr>
          <p:cNvPr id="8" name="Text 4"/>
          <p:cNvSpPr/>
          <p:nvPr/>
        </p:nvSpPr>
        <p:spPr>
          <a:xfrm>
            <a:off x="1468755" y="4702612"/>
            <a:ext cx="2560201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0"/>
              </a:lnSpc>
              <a:buNone/>
            </a:pPr>
            <a:r>
              <a:rPr lang="en-US" sz="2016" b="1" kern="0" spc="-4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Roasted Lamb</a:t>
            </a:r>
            <a:endParaRPr lang="en-US" sz="2016" dirty="0"/>
          </a:p>
        </p:txBody>
      </p:sp>
      <p:sp>
        <p:nvSpPr>
          <p:cNvPr id="9" name="Text 5"/>
          <p:cNvSpPr/>
          <p:nvPr/>
        </p:nvSpPr>
        <p:spPr>
          <a:xfrm>
            <a:off x="1468755" y="5153025"/>
            <a:ext cx="5737741" cy="6962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2"/>
              </a:lnSpc>
              <a:buNone/>
            </a:pPr>
            <a:r>
              <a:rPr lang="en-US" sz="1714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Lamb is a popular meat in inland Croatia, often roasted whole and seasoned with herbs and spices.</a:t>
            </a:r>
            <a:endParaRPr lang="en-US" sz="1714" dirty="0"/>
          </a:p>
        </p:txBody>
      </p:sp>
      <p:sp>
        <p:nvSpPr>
          <p:cNvPr id="10" name="Shape 6"/>
          <p:cNvSpPr/>
          <p:nvPr/>
        </p:nvSpPr>
        <p:spPr>
          <a:xfrm>
            <a:off x="7424023" y="4702612"/>
            <a:ext cx="489585" cy="489585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592020" y="4793813"/>
            <a:ext cx="153591" cy="3071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9"/>
              </a:lnSpc>
              <a:buNone/>
            </a:pPr>
            <a:r>
              <a:rPr lang="en-US" sz="2419" b="1" kern="0" spc="-4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419" dirty="0"/>
          </a:p>
        </p:txBody>
      </p:sp>
      <p:sp>
        <p:nvSpPr>
          <p:cNvPr id="12" name="Text 8"/>
          <p:cNvSpPr/>
          <p:nvPr/>
        </p:nvSpPr>
        <p:spPr>
          <a:xfrm>
            <a:off x="8131135" y="4702612"/>
            <a:ext cx="2560201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0"/>
              </a:lnSpc>
              <a:buNone/>
            </a:pPr>
            <a:r>
              <a:rPr lang="en-US" sz="2016" b="1" kern="0" spc="-4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Pork</a:t>
            </a:r>
            <a:endParaRPr lang="en-US" sz="2016" dirty="0"/>
          </a:p>
        </p:txBody>
      </p:sp>
      <p:sp>
        <p:nvSpPr>
          <p:cNvPr id="13" name="Text 9"/>
          <p:cNvSpPr/>
          <p:nvPr/>
        </p:nvSpPr>
        <p:spPr>
          <a:xfrm>
            <a:off x="8131135" y="5153025"/>
            <a:ext cx="5737741" cy="6962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2"/>
              </a:lnSpc>
              <a:buNone/>
            </a:pPr>
            <a:r>
              <a:rPr lang="en-US" sz="1714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Pork is another common meat in Croatian cuisine, used in dishes like ćevapčići (grilled sausages) and sarma (stuffed cabbage rolls).</a:t>
            </a:r>
            <a:endParaRPr lang="en-US" sz="1714" dirty="0"/>
          </a:p>
        </p:txBody>
      </p:sp>
      <p:sp>
        <p:nvSpPr>
          <p:cNvPr id="14" name="Shape 10"/>
          <p:cNvSpPr/>
          <p:nvPr/>
        </p:nvSpPr>
        <p:spPr>
          <a:xfrm>
            <a:off x="761643" y="6311622"/>
            <a:ext cx="489585" cy="489585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29640" y="6402824"/>
            <a:ext cx="153591" cy="3071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9"/>
              </a:lnSpc>
              <a:buNone/>
            </a:pPr>
            <a:r>
              <a:rPr lang="en-US" sz="2419" b="1" kern="0" spc="-4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419" dirty="0"/>
          </a:p>
        </p:txBody>
      </p:sp>
      <p:sp>
        <p:nvSpPr>
          <p:cNvPr id="16" name="Text 12"/>
          <p:cNvSpPr/>
          <p:nvPr/>
        </p:nvSpPr>
        <p:spPr>
          <a:xfrm>
            <a:off x="1468755" y="6311622"/>
            <a:ext cx="2560201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0"/>
              </a:lnSpc>
              <a:buNone/>
            </a:pPr>
            <a:r>
              <a:rPr lang="en-US" sz="2016" b="1" kern="0" spc="-4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Beef</a:t>
            </a:r>
            <a:endParaRPr lang="en-US" sz="2016" dirty="0"/>
          </a:p>
        </p:txBody>
      </p:sp>
      <p:sp>
        <p:nvSpPr>
          <p:cNvPr id="17" name="Text 13"/>
          <p:cNvSpPr/>
          <p:nvPr/>
        </p:nvSpPr>
        <p:spPr>
          <a:xfrm>
            <a:off x="1468755" y="6762036"/>
            <a:ext cx="5737741" cy="6962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2"/>
              </a:lnSpc>
              <a:buNone/>
            </a:pPr>
            <a:r>
              <a:rPr lang="en-US" sz="1714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Beef is also popular, particularly in stews like pasticada and goulash.</a:t>
            </a:r>
            <a:endParaRPr lang="en-US" sz="1714" dirty="0"/>
          </a:p>
        </p:txBody>
      </p:sp>
      <p:sp>
        <p:nvSpPr>
          <p:cNvPr id="18" name="Shape 14"/>
          <p:cNvSpPr/>
          <p:nvPr/>
        </p:nvSpPr>
        <p:spPr>
          <a:xfrm>
            <a:off x="7424023" y="6311622"/>
            <a:ext cx="489585" cy="489585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592020" y="6402824"/>
            <a:ext cx="153591" cy="3071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9"/>
              </a:lnSpc>
              <a:buNone/>
            </a:pPr>
            <a:r>
              <a:rPr lang="en-US" sz="2419" b="1" kern="0" spc="-4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4</a:t>
            </a:r>
            <a:endParaRPr lang="en-US" sz="2419" dirty="0"/>
          </a:p>
        </p:txBody>
      </p:sp>
      <p:sp>
        <p:nvSpPr>
          <p:cNvPr id="20" name="Text 16"/>
          <p:cNvSpPr/>
          <p:nvPr/>
        </p:nvSpPr>
        <p:spPr>
          <a:xfrm>
            <a:off x="8131135" y="6311622"/>
            <a:ext cx="2560201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0"/>
              </a:lnSpc>
              <a:buNone/>
            </a:pPr>
            <a:r>
              <a:rPr lang="en-US" sz="2016" b="1" kern="0" spc="-4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Game</a:t>
            </a:r>
            <a:endParaRPr lang="en-US" sz="2016" dirty="0"/>
          </a:p>
        </p:txBody>
      </p:sp>
      <p:sp>
        <p:nvSpPr>
          <p:cNvPr id="21" name="Text 17"/>
          <p:cNvSpPr/>
          <p:nvPr/>
        </p:nvSpPr>
        <p:spPr>
          <a:xfrm>
            <a:off x="8131135" y="6762036"/>
            <a:ext cx="5737741" cy="6962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2"/>
              </a:lnSpc>
              <a:buNone/>
            </a:pPr>
            <a:r>
              <a:rPr lang="en-US" sz="1714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Wild boar, venison, and pheasant are also found in some regional dishes.</a:t>
            </a:r>
            <a:endParaRPr lang="en-US" sz="17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660577"/>
            <a:ext cx="11970663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Vegetable and Dairy Products in Croatian Cuisine</a:t>
            </a:r>
            <a:endParaRPr lang="en-US" sz="4435" dirty="0"/>
          </a:p>
        </p:txBody>
      </p:sp>
      <p:sp>
        <p:nvSpPr>
          <p:cNvPr id="6" name="Shape 2"/>
          <p:cNvSpPr/>
          <p:nvPr/>
        </p:nvSpPr>
        <p:spPr>
          <a:xfrm>
            <a:off x="837724" y="4723567"/>
            <a:ext cx="12954952" cy="2837617"/>
          </a:xfrm>
          <a:prstGeom prst="roundRect">
            <a:avLst>
              <a:gd name="adj" fmla="val 354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845344" y="4731187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084659" y="4882396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Vegetables</a:t>
            </a:r>
            <a:endParaRPr lang="en-US" sz="1885" dirty="0"/>
          </a:p>
        </p:txBody>
      </p:sp>
      <p:sp>
        <p:nvSpPr>
          <p:cNvPr id="9" name="Text 5"/>
          <p:cNvSpPr/>
          <p:nvPr/>
        </p:nvSpPr>
        <p:spPr>
          <a:xfrm>
            <a:off x="7558326" y="4882396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Dairy Products</a:t>
            </a:r>
            <a:endParaRPr lang="en-US" sz="1885" dirty="0"/>
          </a:p>
        </p:txBody>
      </p:sp>
      <p:sp>
        <p:nvSpPr>
          <p:cNvPr id="10" name="Shape 6"/>
          <p:cNvSpPr/>
          <p:nvPr/>
        </p:nvSpPr>
        <p:spPr>
          <a:xfrm>
            <a:off x="845344" y="5416629"/>
            <a:ext cx="12939713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084659" y="5567839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Tomatoes, peppers, onions, garlic, and zucchini are widely used in Croatian cuisine.</a:t>
            </a:r>
            <a:endParaRPr lang="en-US" sz="1885" dirty="0"/>
          </a:p>
        </p:txBody>
      </p:sp>
      <p:sp>
        <p:nvSpPr>
          <p:cNvPr id="12" name="Text 8"/>
          <p:cNvSpPr/>
          <p:nvPr/>
        </p:nvSpPr>
        <p:spPr>
          <a:xfrm>
            <a:off x="7558326" y="5567839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Cheese, yogurt, and sour cream are common ingredients in soups, stews, and sauces.</a:t>
            </a:r>
            <a:endParaRPr lang="en-US" sz="1885" dirty="0"/>
          </a:p>
        </p:txBody>
      </p:sp>
      <p:sp>
        <p:nvSpPr>
          <p:cNvPr id="13" name="Shape 9"/>
          <p:cNvSpPr/>
          <p:nvPr/>
        </p:nvSpPr>
        <p:spPr>
          <a:xfrm>
            <a:off x="845344" y="6485096"/>
            <a:ext cx="12939713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1084659" y="6636306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Croatian cuisine also features potatoes, cabbage, and beans in various dishes.</a:t>
            </a:r>
            <a:endParaRPr lang="en-US" sz="1885" dirty="0"/>
          </a:p>
        </p:txBody>
      </p:sp>
      <p:sp>
        <p:nvSpPr>
          <p:cNvPr id="15" name="Text 11"/>
          <p:cNvSpPr/>
          <p:nvPr/>
        </p:nvSpPr>
        <p:spPr>
          <a:xfrm>
            <a:off x="7558326" y="6636306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Sheep's milk cheese, particularly the traditional Pag cheese, is a specialty of the island of Pag.</a:t>
            </a:r>
            <a:endParaRPr lang="en-US" sz="18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204" y="1670804"/>
            <a:ext cx="4887992" cy="488799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37724" y="772954"/>
            <a:ext cx="7468553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Unique Spices and Herbs Used in Croatian Cooking</a:t>
            </a:r>
            <a:endParaRPr lang="en-US" sz="4435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2539960"/>
            <a:ext cx="598408" cy="598408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837724" y="3377684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Black Pepper</a:t>
            </a:r>
            <a:endParaRPr lang="en-US" sz="2218" dirty="0"/>
          </a:p>
        </p:txBody>
      </p:sp>
      <p:sp>
        <p:nvSpPr>
          <p:cNvPr id="9" name="Text 3"/>
          <p:cNvSpPr/>
          <p:nvPr/>
        </p:nvSpPr>
        <p:spPr>
          <a:xfrm>
            <a:off x="837724" y="3873222"/>
            <a:ext cx="3554730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staple spice used to add a kick to various dishes.</a:t>
            </a:r>
            <a:endParaRPr lang="en-US" sz="1885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427" y="2539960"/>
            <a:ext cx="598408" cy="59840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4751427" y="3377684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Bay Leaf</a:t>
            </a:r>
            <a:endParaRPr lang="en-US" sz="2218" dirty="0"/>
          </a:p>
        </p:txBody>
      </p:sp>
      <p:sp>
        <p:nvSpPr>
          <p:cNvPr id="12" name="Text 5"/>
          <p:cNvSpPr/>
          <p:nvPr/>
        </p:nvSpPr>
        <p:spPr>
          <a:xfrm>
            <a:off x="4751427" y="3873222"/>
            <a:ext cx="3554849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Used in stews, soups, and marinades to add a savory aroma.</a:t>
            </a:r>
            <a:endParaRPr lang="en-US" sz="1885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24" y="5357336"/>
            <a:ext cx="598408" cy="59840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837724" y="619506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Rosemary</a:t>
            </a:r>
            <a:endParaRPr lang="en-US" sz="2218" dirty="0"/>
          </a:p>
        </p:txBody>
      </p:sp>
      <p:sp>
        <p:nvSpPr>
          <p:cNvPr id="15" name="Text 7"/>
          <p:cNvSpPr/>
          <p:nvPr/>
        </p:nvSpPr>
        <p:spPr>
          <a:xfrm>
            <a:off x="837724" y="6690598"/>
            <a:ext cx="3554730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fragrant herb used to flavor meats, vegetables, and sauces.</a:t>
            </a:r>
            <a:endParaRPr lang="en-US" sz="1885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427" y="5357336"/>
            <a:ext cx="598408" cy="598408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4751427" y="619506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Oregano</a:t>
            </a:r>
            <a:endParaRPr lang="en-US" sz="2218" dirty="0"/>
          </a:p>
        </p:txBody>
      </p:sp>
      <p:sp>
        <p:nvSpPr>
          <p:cNvPr id="18" name="Text 9"/>
          <p:cNvSpPr/>
          <p:nvPr/>
        </p:nvSpPr>
        <p:spPr>
          <a:xfrm>
            <a:off x="4751427" y="6690598"/>
            <a:ext cx="3554849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flavorful herb used in dishes like pasta sauces and grilled vegetables.</a:t>
            </a:r>
            <a:endParaRPr lang="en-US" sz="18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25" y="1650325"/>
            <a:ext cx="4928949" cy="492894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67093" y="614720"/>
            <a:ext cx="7582614" cy="1312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6"/>
              </a:lnSpc>
              <a:buNone/>
            </a:pPr>
            <a:r>
              <a:rPr lang="en-US" sz="4133" b="1" kern="0" spc="-83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The Role of Bread and Baked Goods</a:t>
            </a:r>
            <a:endParaRPr lang="en-US" sz="4133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093" y="2261354"/>
            <a:ext cx="1115258" cy="178450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716917" y="2484358"/>
            <a:ext cx="2624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Traditional Breads</a:t>
            </a:r>
            <a:endParaRPr lang="en-US" sz="2066" dirty="0"/>
          </a:p>
        </p:txBody>
      </p:sp>
      <p:sp>
        <p:nvSpPr>
          <p:cNvPr id="9" name="Text 3"/>
          <p:cNvSpPr/>
          <p:nvPr/>
        </p:nvSpPr>
        <p:spPr>
          <a:xfrm>
            <a:off x="7716917" y="2946202"/>
            <a:ext cx="6132790" cy="713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10"/>
              </a:lnSpc>
              <a:buNone/>
            </a:pPr>
            <a:r>
              <a:rPr lang="en-US" sz="1756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Croatia has a long tradition of baking bread, with various regional varieties.</a:t>
            </a:r>
            <a:endParaRPr lang="en-US" sz="1756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093" y="4045863"/>
            <a:ext cx="1115258" cy="178450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716917" y="4268867"/>
            <a:ext cx="2624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Freshly Baked Bread</a:t>
            </a:r>
            <a:endParaRPr lang="en-US" sz="2066" dirty="0"/>
          </a:p>
        </p:txBody>
      </p:sp>
      <p:sp>
        <p:nvSpPr>
          <p:cNvPr id="12" name="Text 5"/>
          <p:cNvSpPr/>
          <p:nvPr/>
        </p:nvSpPr>
        <p:spPr>
          <a:xfrm>
            <a:off x="7716917" y="4730710"/>
            <a:ext cx="6132790" cy="713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10"/>
              </a:lnSpc>
              <a:buNone/>
            </a:pPr>
            <a:r>
              <a:rPr lang="en-US" sz="1756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Fresh bread is a staple food in Croatia, often served with meals and used for sandwiches.</a:t>
            </a:r>
            <a:endParaRPr lang="en-US" sz="1756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093" y="5830372"/>
            <a:ext cx="1115258" cy="178450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7716917" y="6053376"/>
            <a:ext cx="2624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Pastries</a:t>
            </a:r>
            <a:endParaRPr lang="en-US" sz="2066" dirty="0"/>
          </a:p>
        </p:txBody>
      </p:sp>
      <p:sp>
        <p:nvSpPr>
          <p:cNvPr id="15" name="Text 7"/>
          <p:cNvSpPr/>
          <p:nvPr/>
        </p:nvSpPr>
        <p:spPr>
          <a:xfrm>
            <a:off x="7716917" y="6515219"/>
            <a:ext cx="6132790" cy="713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10"/>
              </a:lnSpc>
              <a:buNone/>
            </a:pPr>
            <a:r>
              <a:rPr lang="en-US" sz="1756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Croatian cuisine also features a variety of pastries, including strudels, cakes, and cookies.</a:t>
            </a:r>
            <a:endParaRPr lang="en-US" sz="17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482447"/>
            <a:ext cx="9976485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Traditional Croatian Desserts and Sweets</a:t>
            </a:r>
            <a:endParaRPr lang="en-US" sz="443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665214"/>
            <a:ext cx="4078962" cy="25209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37724" y="548532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Kremšnita</a:t>
            </a:r>
            <a:endParaRPr lang="en-US" sz="2218" dirty="0"/>
          </a:p>
        </p:txBody>
      </p:sp>
      <p:sp>
        <p:nvSpPr>
          <p:cNvPr id="7" name="Text 3"/>
          <p:cNvSpPr/>
          <p:nvPr/>
        </p:nvSpPr>
        <p:spPr>
          <a:xfrm>
            <a:off x="837724" y="5980867"/>
            <a:ext cx="4078962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layered custard cake, often served with whipped cream or fruit.</a:t>
            </a:r>
            <a:endParaRPr lang="en-US" sz="188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659" y="2665214"/>
            <a:ext cx="4078962" cy="25209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75659" y="548532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Orehnjača</a:t>
            </a:r>
            <a:endParaRPr lang="en-US" sz="2218" dirty="0"/>
          </a:p>
        </p:txBody>
      </p:sp>
      <p:sp>
        <p:nvSpPr>
          <p:cNvPr id="10" name="Text 5"/>
          <p:cNvSpPr/>
          <p:nvPr/>
        </p:nvSpPr>
        <p:spPr>
          <a:xfrm>
            <a:off x="5275659" y="5980867"/>
            <a:ext cx="4078962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walnut cake, a popular dessert in Croatia and other parts of the Balkans.</a:t>
            </a:r>
            <a:endParaRPr lang="en-US" sz="188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595" y="2665214"/>
            <a:ext cx="4079081" cy="252102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3595" y="548544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Vanilija Kolačići</a:t>
            </a:r>
            <a:endParaRPr lang="en-US" sz="2218" dirty="0"/>
          </a:p>
        </p:txBody>
      </p:sp>
      <p:sp>
        <p:nvSpPr>
          <p:cNvPr id="13" name="Text 7"/>
          <p:cNvSpPr/>
          <p:nvPr/>
        </p:nvSpPr>
        <p:spPr>
          <a:xfrm>
            <a:off x="9713595" y="5980986"/>
            <a:ext cx="4079081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Vanilla cookies, a simple but classic Croatian sweet treat.</a:t>
            </a:r>
            <a:endParaRPr lang="en-US" sz="18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7</cp:revision>
  <dcterms:created xsi:type="dcterms:W3CDTF">2024-07-28T20:41:49Z</dcterms:created>
  <dcterms:modified xsi:type="dcterms:W3CDTF">2024-07-28T20:48:17Z</dcterms:modified>
</cp:coreProperties>
</file>