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3E231A"/>
        </a:solidFill>
        <a:effectLst/>
        <a:uFillTx/>
        <a:latin typeface="+mn-lt"/>
        <a:ea typeface="+mn-ea"/>
        <a:cs typeface="+mn-cs"/>
        <a:sym typeface="Noteworthy Light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3E231A"/>
        </a:solidFill>
        <a:effectLst/>
        <a:uFillTx/>
        <a:latin typeface="+mn-lt"/>
        <a:ea typeface="+mn-ea"/>
        <a:cs typeface="+mn-cs"/>
        <a:sym typeface="Noteworthy Light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3E231A"/>
        </a:solidFill>
        <a:effectLst/>
        <a:uFillTx/>
        <a:latin typeface="+mn-lt"/>
        <a:ea typeface="+mn-ea"/>
        <a:cs typeface="+mn-cs"/>
        <a:sym typeface="Noteworthy Light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3E231A"/>
        </a:solidFill>
        <a:effectLst/>
        <a:uFillTx/>
        <a:latin typeface="+mn-lt"/>
        <a:ea typeface="+mn-ea"/>
        <a:cs typeface="+mn-cs"/>
        <a:sym typeface="Noteworthy Light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3E231A"/>
        </a:solidFill>
        <a:effectLst/>
        <a:uFillTx/>
        <a:latin typeface="+mn-lt"/>
        <a:ea typeface="+mn-ea"/>
        <a:cs typeface="+mn-cs"/>
        <a:sym typeface="Noteworthy Light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3E231A"/>
        </a:solidFill>
        <a:effectLst/>
        <a:uFillTx/>
        <a:latin typeface="+mn-lt"/>
        <a:ea typeface="+mn-ea"/>
        <a:cs typeface="+mn-cs"/>
        <a:sym typeface="Noteworthy Light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3E231A"/>
        </a:solidFill>
        <a:effectLst/>
        <a:uFillTx/>
        <a:latin typeface="+mn-lt"/>
        <a:ea typeface="+mn-ea"/>
        <a:cs typeface="+mn-cs"/>
        <a:sym typeface="Noteworthy Light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3E231A"/>
        </a:solidFill>
        <a:effectLst/>
        <a:uFillTx/>
        <a:latin typeface="+mn-lt"/>
        <a:ea typeface="+mn-ea"/>
        <a:cs typeface="+mn-cs"/>
        <a:sym typeface="Noteworthy Light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3E231A"/>
        </a:solidFill>
        <a:effectLst/>
        <a:uFillTx/>
        <a:latin typeface="+mn-lt"/>
        <a:ea typeface="+mn-ea"/>
        <a:cs typeface="+mn-cs"/>
        <a:sym typeface="Noteworthy Light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3E231A"/>
        </a:fontRef>
        <a:srgbClr val="3E231A"/>
      </a:tcTxStyle>
      <a:tcStyle>
        <a:tcBdr>
          <a:left>
            <a:ln w="12700" cap="flat">
              <a:solidFill>
                <a:srgbClr val="3E231A"/>
              </a:solidFill>
              <a:prstDash val="solid"/>
              <a:miter lim="400000"/>
            </a:ln>
          </a:left>
          <a:right>
            <a:ln w="12700" cap="flat">
              <a:solidFill>
                <a:srgbClr val="3E231A"/>
              </a:solidFill>
              <a:prstDash val="solid"/>
              <a:miter lim="400000"/>
            </a:ln>
          </a:right>
          <a:top>
            <a:ln w="12700" cap="flat">
              <a:solidFill>
                <a:srgbClr val="3E231A"/>
              </a:solidFill>
              <a:prstDash val="solid"/>
              <a:miter lim="400000"/>
            </a:ln>
          </a:top>
          <a:bottom>
            <a:ln w="12700" cap="flat">
              <a:solidFill>
                <a:srgbClr val="3E231A"/>
              </a:solidFill>
              <a:prstDash val="solid"/>
              <a:miter lim="400000"/>
            </a:ln>
          </a:bottom>
          <a:insideH>
            <a:ln w="12700" cap="flat">
              <a:solidFill>
                <a:srgbClr val="3E231A"/>
              </a:solidFill>
              <a:prstDash val="solid"/>
              <a:miter lim="400000"/>
            </a:ln>
          </a:insideH>
          <a:insideV>
            <a:ln w="12700" cap="flat">
              <a:solidFill>
                <a:srgbClr val="3E231A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FFEBD2">
              <a:alpha val="48000"/>
            </a:srgbClr>
          </a:solidFill>
        </a:fill>
      </a:tcStyle>
    </a:band2H>
    <a:firstCol>
      <a:tcTxStyle b="off" i="off">
        <a:fontRef idx="minor">
          <a:srgbClr val="3E231A"/>
        </a:fontRef>
        <a:srgbClr val="3E231A"/>
      </a:tcTxStyle>
      <a:tcStyle>
        <a:tcBdr>
          <a:left>
            <a:ln w="12700" cap="flat">
              <a:solidFill>
                <a:srgbClr val="3E231A"/>
              </a:solidFill>
              <a:prstDash val="solid"/>
              <a:miter lim="400000"/>
            </a:ln>
          </a:left>
          <a:right>
            <a:ln w="12700" cap="flat">
              <a:solidFill>
                <a:srgbClr val="3E231A"/>
              </a:solidFill>
              <a:prstDash val="solid"/>
              <a:miter lim="400000"/>
            </a:ln>
          </a:right>
          <a:top>
            <a:ln w="12700" cap="flat">
              <a:solidFill>
                <a:srgbClr val="3E231A"/>
              </a:solidFill>
              <a:prstDash val="solid"/>
              <a:miter lim="400000"/>
            </a:ln>
          </a:top>
          <a:bottom>
            <a:ln w="12700" cap="flat">
              <a:solidFill>
                <a:srgbClr val="3E231A"/>
              </a:solidFill>
              <a:prstDash val="solid"/>
              <a:miter lim="400000"/>
            </a:ln>
          </a:bottom>
          <a:insideH>
            <a:ln w="12700" cap="flat">
              <a:solidFill>
                <a:srgbClr val="3E231A"/>
              </a:solidFill>
              <a:prstDash val="solid"/>
              <a:miter lim="400000"/>
            </a:ln>
          </a:insideH>
          <a:insideV>
            <a:ln w="12700" cap="flat">
              <a:solidFill>
                <a:srgbClr val="3E231A"/>
              </a:solidFill>
              <a:prstDash val="solid"/>
              <a:miter lim="400000"/>
            </a:ln>
          </a:insideV>
        </a:tcBdr>
        <a:fill>
          <a:solidFill>
            <a:srgbClr val="D6A96F">
              <a:alpha val="48000"/>
            </a:srgbClr>
          </a:solidFill>
        </a:fill>
      </a:tcStyle>
    </a:firstCol>
    <a:lastRow>
      <a:tcTxStyle b="off" i="off">
        <a:fontRef idx="minor">
          <a:srgbClr val="3E231A"/>
        </a:fontRef>
        <a:srgbClr val="3E231A"/>
      </a:tcTxStyle>
      <a:tcStyle>
        <a:tcBdr>
          <a:left>
            <a:ln w="12700" cap="flat">
              <a:solidFill>
                <a:srgbClr val="3E231A"/>
              </a:solidFill>
              <a:prstDash val="solid"/>
              <a:miter lim="400000"/>
            </a:ln>
          </a:left>
          <a:right>
            <a:ln w="12700" cap="flat">
              <a:solidFill>
                <a:srgbClr val="3E231A"/>
              </a:solidFill>
              <a:prstDash val="solid"/>
              <a:miter lim="400000"/>
            </a:ln>
          </a:right>
          <a:top>
            <a:ln w="25400" cap="flat">
              <a:solidFill>
                <a:srgbClr val="3E231A"/>
              </a:solidFill>
              <a:prstDash val="solid"/>
              <a:miter lim="400000"/>
            </a:ln>
          </a:top>
          <a:bottom>
            <a:ln w="12700" cap="flat">
              <a:solidFill>
                <a:srgbClr val="3E231A"/>
              </a:solidFill>
              <a:prstDash val="solid"/>
              <a:miter lim="400000"/>
            </a:ln>
          </a:bottom>
          <a:insideH>
            <a:ln w="12700" cap="flat">
              <a:solidFill>
                <a:srgbClr val="3E231A"/>
              </a:solidFill>
              <a:prstDash val="solid"/>
              <a:miter lim="400000"/>
            </a:ln>
          </a:insideH>
          <a:insideV>
            <a:ln w="12700" cap="flat">
              <a:solidFill>
                <a:srgbClr val="3E231A"/>
              </a:solidFill>
              <a:prstDash val="solid"/>
              <a:miter lim="400000"/>
            </a:ln>
          </a:insideV>
        </a:tcBdr>
        <a:fill>
          <a:solidFill>
            <a:srgbClr val="D6A96F">
              <a:alpha val="48000"/>
            </a:srgbClr>
          </a:solidFill>
        </a:fill>
      </a:tcStyle>
    </a:lastRow>
    <a:firstRow>
      <a:tcTxStyle b="off" i="off">
        <a:fontRef idx="minor">
          <a:srgbClr val="3E231A"/>
        </a:fontRef>
        <a:srgbClr val="3E231A"/>
      </a:tcTxStyle>
      <a:tcStyle>
        <a:tcBdr>
          <a:left>
            <a:ln w="12700" cap="flat">
              <a:solidFill>
                <a:srgbClr val="3E231A"/>
              </a:solidFill>
              <a:prstDash val="solid"/>
              <a:miter lim="400000"/>
            </a:ln>
          </a:left>
          <a:right>
            <a:ln w="12700" cap="flat">
              <a:solidFill>
                <a:srgbClr val="3E231A"/>
              </a:solidFill>
              <a:prstDash val="solid"/>
              <a:miter lim="400000"/>
            </a:ln>
          </a:right>
          <a:top>
            <a:ln w="12700" cap="flat">
              <a:solidFill>
                <a:srgbClr val="3E231A"/>
              </a:solidFill>
              <a:prstDash val="solid"/>
              <a:miter lim="400000"/>
            </a:ln>
          </a:top>
          <a:bottom>
            <a:ln w="25400" cap="flat">
              <a:solidFill>
                <a:srgbClr val="3E231A"/>
              </a:solidFill>
              <a:prstDash val="solid"/>
              <a:miter lim="400000"/>
            </a:ln>
          </a:bottom>
          <a:insideH>
            <a:ln w="12700" cap="flat">
              <a:solidFill>
                <a:srgbClr val="3E231A"/>
              </a:solidFill>
              <a:prstDash val="solid"/>
              <a:miter lim="400000"/>
            </a:ln>
          </a:insideH>
          <a:insideV>
            <a:ln w="12700" cap="flat">
              <a:solidFill>
                <a:srgbClr val="3E231A"/>
              </a:solidFill>
              <a:prstDash val="solid"/>
              <a:miter lim="400000"/>
            </a:ln>
          </a:insideV>
        </a:tcBdr>
        <a:fill>
          <a:solidFill>
            <a:srgbClr val="D6A96F">
              <a:alpha val="48000"/>
            </a:srgbClr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3E231A"/>
        </a:fontRef>
        <a:srgbClr val="3E231A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E231A"/>
              </a:solidFill>
              <a:prstDash val="solid"/>
              <a:miter lim="400000"/>
            </a:ln>
          </a:top>
          <a:bottom>
            <a:ln w="12700" cap="flat">
              <a:solidFill>
                <a:srgbClr val="3E231A"/>
              </a:solidFill>
              <a:prstDash val="solid"/>
              <a:miter lim="400000"/>
            </a:ln>
          </a:bottom>
          <a:insideH>
            <a:ln w="12700" cap="flat">
              <a:solidFill>
                <a:srgbClr val="3E231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6654F">
              <a:alpha val="2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3E231A"/>
              </a:solidFill>
              <a:prstDash val="solid"/>
              <a:miter lim="400000"/>
            </a:ln>
          </a:left>
          <a:right>
            <a:ln w="12700" cap="flat">
              <a:solidFill>
                <a:srgbClr val="3E231A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3E231A"/>
              </a:solidFill>
              <a:prstDash val="solid"/>
              <a:miter lim="400000"/>
            </a:ln>
          </a:insideV>
        </a:tcBdr>
        <a:fill>
          <a:solidFill>
            <a:srgbClr val="9BA7B4">
              <a:alpha val="90000"/>
            </a:srgb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E231A"/>
              </a:solidFill>
              <a:prstDash val="solid"/>
              <a:miter lim="400000"/>
            </a:ln>
          </a:top>
          <a:bottom>
            <a:ln w="12700" cap="flat">
              <a:solidFill>
                <a:srgbClr val="3E231A"/>
              </a:solidFill>
              <a:prstDash val="solid"/>
              <a:miter lim="400000"/>
            </a:ln>
          </a:bottom>
          <a:insideH>
            <a:ln w="12700" cap="flat">
              <a:solidFill>
                <a:srgbClr val="3E231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F8B9E">
              <a:alpha val="90000"/>
            </a:srgb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E231A"/>
              </a:solidFill>
              <a:prstDash val="solid"/>
              <a:miter lim="400000"/>
            </a:ln>
          </a:top>
          <a:bottom>
            <a:ln w="12700" cap="flat">
              <a:solidFill>
                <a:srgbClr val="3E231A"/>
              </a:solidFill>
              <a:prstDash val="solid"/>
              <a:miter lim="400000"/>
            </a:ln>
          </a:bottom>
          <a:insideH>
            <a:ln w="12700" cap="flat">
              <a:solidFill>
                <a:srgbClr val="3E231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F8B9E">
              <a:alpha val="90000"/>
            </a:srgb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3E231A"/>
        </a:fontRef>
        <a:srgbClr val="3E231A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D231A"/>
              </a:solidFill>
              <a:prstDash val="solid"/>
              <a:miter lim="400000"/>
            </a:ln>
          </a:top>
          <a:bottom>
            <a:ln w="12700" cap="flat">
              <a:solidFill>
                <a:srgbClr val="3D231A"/>
              </a:solidFill>
              <a:prstDash val="solid"/>
              <a:miter lim="400000"/>
            </a:ln>
          </a:bottom>
          <a:insideH>
            <a:ln w="12700" cap="flat">
              <a:solidFill>
                <a:srgbClr val="3D231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B1A596">
              <a:alpha val="20000"/>
            </a:srgbClr>
          </a:solidFill>
        </a:fill>
      </a:tcStyle>
    </a:band2H>
    <a:firstCol>
      <a:tcTxStyle b="off" i="off">
        <a:fontRef idx="minor">
          <a:srgbClr val="3E231A"/>
        </a:fontRef>
        <a:srgbClr val="3E231A"/>
      </a:tcTxStyle>
      <a:tcStyle>
        <a:tcBdr>
          <a:left>
            <a:ln w="12700" cap="flat">
              <a:solidFill>
                <a:srgbClr val="3D231A"/>
              </a:solidFill>
              <a:prstDash val="solid"/>
              <a:miter lim="400000"/>
            </a:ln>
          </a:left>
          <a:right>
            <a:ln w="12700" cap="flat">
              <a:solidFill>
                <a:srgbClr val="3D231A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BCA581">
              <a:alpha val="50000"/>
            </a:srgbClr>
          </a:solidFill>
        </a:fill>
      </a:tcStyle>
    </a:firstCol>
    <a:lastRow>
      <a:tcTxStyle b="off" i="off">
        <a:fontRef idx="minor">
          <a:srgbClr val="3E231A"/>
        </a:fontRef>
        <a:srgbClr val="3E231A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3D231A"/>
              </a:solidFill>
              <a:prstDash val="solid"/>
              <a:miter lim="400000"/>
            </a:ln>
          </a:top>
          <a:bottom>
            <a:ln w="12700" cap="flat">
              <a:solidFill>
                <a:srgbClr val="3D231A"/>
              </a:solidFill>
              <a:prstDash val="solid"/>
              <a:miter lim="400000"/>
            </a:ln>
          </a:bottom>
          <a:insideH>
            <a:ln w="12700" cap="flat">
              <a:solidFill>
                <a:srgbClr val="3D231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D231A"/>
              </a:solidFill>
              <a:prstDash val="solid"/>
              <a:miter lim="400000"/>
            </a:ln>
          </a:top>
          <a:bottom>
            <a:ln w="12700" cap="flat">
              <a:solidFill>
                <a:srgbClr val="3D231A"/>
              </a:solidFill>
              <a:prstDash val="solid"/>
              <a:miter lim="400000"/>
            </a:ln>
          </a:bottom>
          <a:insideH>
            <a:ln w="12700" cap="flat">
              <a:solidFill>
                <a:srgbClr val="3D231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A56333">
              <a:alpha val="75000"/>
            </a:srgbClr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3E231A"/>
        </a:fontRef>
        <a:srgbClr val="3E231A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E231A"/>
              </a:solidFill>
              <a:prstDash val="solid"/>
              <a:miter lim="400000"/>
            </a:ln>
          </a:top>
          <a:bottom>
            <a:ln w="12700" cap="flat">
              <a:solidFill>
                <a:srgbClr val="3E231A"/>
              </a:solidFill>
              <a:prstDash val="solid"/>
              <a:miter lim="400000"/>
            </a:ln>
          </a:bottom>
          <a:insideH>
            <a:ln w="12700" cap="flat">
              <a:solidFill>
                <a:srgbClr val="3E231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C19B68">
              <a:alpha val="50000"/>
            </a:srgbClr>
          </a:solidFill>
        </a:fill>
      </a:tcStyle>
    </a:wholeTbl>
    <a:band2H>
      <a:tcTxStyle b="def" i="def"/>
      <a:tcStyle>
        <a:tcBdr/>
        <a:fill>
          <a:solidFill>
            <a:srgbClr val="C09B6C">
              <a:alpha val="26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3E231A"/>
              </a:solidFill>
              <a:prstDash val="solid"/>
              <a:miter lim="400000"/>
            </a:ln>
          </a:left>
          <a:right>
            <a:ln w="12700" cap="flat">
              <a:solidFill>
                <a:srgbClr val="3E231A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45C39">
              <a:alpha val="80000"/>
            </a:srgb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E231A"/>
              </a:solidFill>
              <a:prstDash val="solid"/>
              <a:miter lim="400000"/>
            </a:ln>
          </a:top>
          <a:bottom>
            <a:ln w="12700" cap="flat">
              <a:solidFill>
                <a:srgbClr val="3E231A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A77A48">
              <a:alpha val="81000"/>
            </a:srgb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E231A"/>
              </a:solidFill>
              <a:prstDash val="solid"/>
              <a:miter lim="400000"/>
            </a:ln>
          </a:top>
          <a:bottom>
            <a:ln w="12700" cap="flat">
              <a:solidFill>
                <a:srgbClr val="3E231A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33E29">
              <a:alpha val="85000"/>
            </a:srgbClr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3E231A"/>
        </a:fontRef>
        <a:srgbClr val="3E231A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828D8E"/>
              </a:solidFill>
              <a:prstDash val="solid"/>
              <a:miter lim="400000"/>
            </a:ln>
          </a:top>
          <a:bottom>
            <a:ln w="12700" cap="flat">
              <a:solidFill>
                <a:srgbClr val="828D8E"/>
              </a:solidFill>
              <a:prstDash val="solid"/>
              <a:miter lim="400000"/>
            </a:ln>
          </a:bottom>
          <a:insideH>
            <a:ln w="12700" cap="flat">
              <a:solidFill>
                <a:srgbClr val="828D8E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6654F">
              <a:alpha val="20000"/>
            </a:srgbClr>
          </a:solidFill>
        </a:fill>
      </a:tcStyle>
    </a:band2H>
    <a:firstCol>
      <a:tcTxStyle b="off" i="off">
        <a:fontRef idx="minor">
          <a:srgbClr val="3E231A"/>
        </a:fontRef>
        <a:srgbClr val="3E231A"/>
      </a:tcTxStyle>
      <a:tcStyle>
        <a:tcBdr>
          <a:left>
            <a:ln w="12700" cap="flat">
              <a:solidFill>
                <a:srgbClr val="828D8E"/>
              </a:solidFill>
              <a:prstDash val="solid"/>
              <a:miter lim="400000"/>
            </a:ln>
          </a:left>
          <a:right>
            <a:ln w="12700" cap="flat">
              <a:solidFill>
                <a:srgbClr val="828D8E"/>
              </a:solidFill>
              <a:prstDash val="solid"/>
              <a:miter lim="400000"/>
            </a:ln>
          </a:right>
          <a:top>
            <a:ln w="12700" cap="flat">
              <a:solidFill>
                <a:srgbClr val="828D8E"/>
              </a:solidFill>
              <a:prstDash val="solid"/>
              <a:miter lim="400000"/>
            </a:ln>
          </a:top>
          <a:bottom>
            <a:ln w="12700" cap="flat">
              <a:solidFill>
                <a:srgbClr val="828D8E"/>
              </a:solidFill>
              <a:prstDash val="solid"/>
              <a:miter lim="400000"/>
            </a:ln>
          </a:bottom>
          <a:insideH>
            <a:ln w="12700" cap="flat">
              <a:solidFill>
                <a:srgbClr val="828D8E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DFD8">
              <a:alpha val="61000"/>
            </a:srgbClr>
          </a:solidFill>
        </a:fill>
      </a:tcStyle>
    </a:firstCol>
    <a:lastRow>
      <a:tcTxStyle b="off" i="off">
        <a:fontRef idx="minor">
          <a:srgbClr val="3E231A"/>
        </a:fontRef>
        <a:srgbClr val="3E231A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828D8E"/>
              </a:solidFill>
              <a:prstDash val="solid"/>
              <a:miter lim="400000"/>
            </a:ln>
          </a:top>
          <a:bottom>
            <a:ln w="12700" cap="flat">
              <a:solidFill>
                <a:srgbClr val="828D8E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DFD8">
              <a:alpha val="61000"/>
            </a:srgb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828D8E"/>
              </a:solidFill>
              <a:prstDash val="solid"/>
              <a:miter lim="400000"/>
            </a:ln>
          </a:top>
          <a:bottom>
            <a:ln w="12700" cap="flat">
              <a:solidFill>
                <a:srgbClr val="828D8E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5D5E5F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232323"/>
        </a:fontRef>
        <a:srgbClr val="232323"/>
      </a:tcTxStyle>
      <a:tcStyle>
        <a:tcBdr>
          <a:left>
            <a:ln w="12700" cap="flat">
              <a:solidFill>
                <a:srgbClr val="83867F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83867F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83867F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83867F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83867F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83867F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6654F">
              <a:alpha val="20000"/>
            </a:srgbClr>
          </a:solidFill>
        </a:fill>
      </a:tcStyle>
    </a:band2H>
    <a:firstCol>
      <a:tcTxStyle b="off" i="off">
        <a:fontRef idx="minor">
          <a:srgbClr val="232323"/>
        </a:fontRef>
        <a:srgbClr val="232323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3E231A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232323"/>
        </a:fontRef>
        <a:srgbClr val="232323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E231A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232323"/>
        </a:fontRef>
        <a:srgbClr val="232323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3E231A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" name="Shape 11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25000"/>
      </a:lnSpc>
      <a:defRPr sz="3200">
        <a:latin typeface="Avenir Roman"/>
        <a:ea typeface="Avenir Roman"/>
        <a:cs typeface="Avenir Roman"/>
        <a:sym typeface="Avenir Roman"/>
      </a:defRPr>
    </a:lvl1pPr>
    <a:lvl2pPr indent="228600" defTabSz="457200" latinLnBrk="0">
      <a:lnSpc>
        <a:spcPct val="125000"/>
      </a:lnSpc>
      <a:defRPr sz="3200">
        <a:latin typeface="Avenir Roman"/>
        <a:ea typeface="Avenir Roman"/>
        <a:cs typeface="Avenir Roman"/>
        <a:sym typeface="Avenir Roman"/>
      </a:defRPr>
    </a:lvl2pPr>
    <a:lvl3pPr indent="457200" defTabSz="457200" latinLnBrk="0">
      <a:lnSpc>
        <a:spcPct val="125000"/>
      </a:lnSpc>
      <a:defRPr sz="3200">
        <a:latin typeface="Avenir Roman"/>
        <a:ea typeface="Avenir Roman"/>
        <a:cs typeface="Avenir Roman"/>
        <a:sym typeface="Avenir Roman"/>
      </a:defRPr>
    </a:lvl3pPr>
    <a:lvl4pPr indent="685800" defTabSz="457200" latinLnBrk="0">
      <a:lnSpc>
        <a:spcPct val="125000"/>
      </a:lnSpc>
      <a:defRPr sz="3200">
        <a:latin typeface="Avenir Roman"/>
        <a:ea typeface="Avenir Roman"/>
        <a:cs typeface="Avenir Roman"/>
        <a:sym typeface="Avenir Roman"/>
      </a:defRPr>
    </a:lvl4pPr>
    <a:lvl5pPr indent="914400" defTabSz="457200" latinLnBrk="0">
      <a:lnSpc>
        <a:spcPct val="125000"/>
      </a:lnSpc>
      <a:defRPr sz="3200">
        <a:latin typeface="Avenir Roman"/>
        <a:ea typeface="Avenir Roman"/>
        <a:cs typeface="Avenir Roman"/>
        <a:sym typeface="Avenir Roman"/>
      </a:defRPr>
    </a:lvl5pPr>
    <a:lvl6pPr indent="1143000" defTabSz="457200" latinLnBrk="0">
      <a:lnSpc>
        <a:spcPct val="125000"/>
      </a:lnSpc>
      <a:defRPr sz="3200">
        <a:latin typeface="Avenir Roman"/>
        <a:ea typeface="Avenir Roman"/>
        <a:cs typeface="Avenir Roman"/>
        <a:sym typeface="Avenir Roman"/>
      </a:defRPr>
    </a:lvl6pPr>
    <a:lvl7pPr indent="1371600" defTabSz="457200" latinLnBrk="0">
      <a:lnSpc>
        <a:spcPct val="125000"/>
      </a:lnSpc>
      <a:defRPr sz="3200">
        <a:latin typeface="Avenir Roman"/>
        <a:ea typeface="Avenir Roman"/>
        <a:cs typeface="Avenir Roman"/>
        <a:sym typeface="Avenir Roman"/>
      </a:defRPr>
    </a:lvl7pPr>
    <a:lvl8pPr indent="1600200" defTabSz="457200" latinLnBrk="0">
      <a:lnSpc>
        <a:spcPct val="125000"/>
      </a:lnSpc>
      <a:defRPr sz="3200">
        <a:latin typeface="Avenir Roman"/>
        <a:ea typeface="Avenir Roman"/>
        <a:cs typeface="Avenir Roman"/>
        <a:sym typeface="Avenir Roman"/>
      </a:defRPr>
    </a:lvl8pPr>
    <a:lvl9pPr indent="1828800" defTabSz="457200" latinLnBrk="0">
      <a:lnSpc>
        <a:spcPct val="125000"/>
      </a:lnSpc>
      <a:defRPr sz="3200">
        <a:latin typeface="Avenir Roman"/>
        <a:ea typeface="Avenir Roman"/>
        <a:cs typeface="Avenir Roman"/>
        <a:sym typeface="Avenir Roman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ytuł i pod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kst tytułowy"/>
          <p:cNvSpPr txBox="1"/>
          <p:nvPr>
            <p:ph type="title"/>
          </p:nvPr>
        </p:nvSpPr>
        <p:spPr>
          <a:xfrm>
            <a:off x="4833937" y="2375296"/>
            <a:ext cx="14716126" cy="4875611"/>
          </a:xfrm>
          <a:prstGeom prst="rect">
            <a:avLst/>
          </a:prstGeom>
        </p:spPr>
        <p:txBody>
          <a:bodyPr anchor="b"/>
          <a:lstStyle>
            <a:lvl1pPr algn="ctr"/>
          </a:lstStyle>
          <a:p>
            <a:pPr/>
            <a:r>
              <a:t>Tekst tytułowy</a:t>
            </a:r>
          </a:p>
        </p:txBody>
      </p:sp>
      <p:sp>
        <p:nvSpPr>
          <p:cNvPr id="12" name="Treść - poziom 1…"/>
          <p:cNvSpPr txBox="1"/>
          <p:nvPr>
            <p:ph type="body" sz="quarter" idx="1"/>
          </p:nvPr>
        </p:nvSpPr>
        <p:spPr>
          <a:xfrm>
            <a:off x="4833937" y="7286625"/>
            <a:ext cx="14716126" cy="2053829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000"/>
            </a:lvl1pPr>
            <a:lvl2pPr marL="0" indent="228600" algn="ctr">
              <a:spcBef>
                <a:spcPts val="0"/>
              </a:spcBef>
              <a:buSzTx/>
              <a:buNone/>
              <a:defRPr sz="5000"/>
            </a:lvl2pPr>
            <a:lvl3pPr marL="0" indent="457200" algn="ctr">
              <a:spcBef>
                <a:spcPts val="0"/>
              </a:spcBef>
              <a:buSzTx/>
              <a:buNone/>
              <a:defRPr sz="5000"/>
            </a:lvl3pPr>
            <a:lvl4pPr marL="0" indent="685800" algn="ctr">
              <a:spcBef>
                <a:spcPts val="0"/>
              </a:spcBef>
              <a:buSzTx/>
              <a:buNone/>
              <a:defRPr sz="5000"/>
            </a:lvl4pPr>
            <a:lvl5pPr marL="0" indent="914400" algn="ctr">
              <a:spcBef>
                <a:spcPts val="0"/>
              </a:spcBef>
              <a:buSzTx/>
              <a:buNone/>
              <a:defRPr sz="5000"/>
            </a:lvl5pPr>
          </a:lstStyle>
          <a:p>
            <a:pPr/>
            <a:r>
              <a:t>Treść - poziom 1</a:t>
            </a:r>
          </a:p>
          <a:p>
            <a:pPr lvl="1"/>
            <a:r>
              <a:t>Treść - poziom 2</a:t>
            </a:r>
          </a:p>
          <a:p>
            <a:pPr lvl="2"/>
            <a:r>
              <a:t>Treść - poziom 3</a:t>
            </a:r>
          </a:p>
          <a:p>
            <a:pPr lvl="3"/>
            <a:r>
              <a:t>Treść - poziom 4</a:t>
            </a:r>
          </a:p>
          <a:p>
            <a:pPr lvl="4"/>
            <a:r>
              <a:t>Treść - poziom 5</a:t>
            </a:r>
          </a:p>
        </p:txBody>
      </p:sp>
      <p:sp>
        <p:nvSpPr>
          <p:cNvPr id="13" name="Numer slajdu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y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„Wpisz tu cytat.”"/>
          <p:cNvSpPr txBox="1"/>
          <p:nvPr>
            <p:ph type="body" sz="quarter" idx="21"/>
          </p:nvPr>
        </p:nvSpPr>
        <p:spPr>
          <a:xfrm>
            <a:off x="4833937" y="5992804"/>
            <a:ext cx="14716126" cy="121247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</a:lvl1pPr>
          </a:lstStyle>
          <a:p>
            <a:pPr/>
            <a:r>
              <a:t>„Wpisz tu cytat.”</a:t>
            </a:r>
          </a:p>
        </p:txBody>
      </p:sp>
      <p:sp>
        <p:nvSpPr>
          <p:cNvPr id="94" name="–Janek Jabłonka"/>
          <p:cNvSpPr txBox="1"/>
          <p:nvPr>
            <p:ph type="body" sz="quarter" idx="22"/>
          </p:nvPr>
        </p:nvSpPr>
        <p:spPr>
          <a:xfrm>
            <a:off x="4833937" y="8947546"/>
            <a:ext cx="14716126" cy="923038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800"/>
            </a:lvl1pPr>
          </a:lstStyle>
          <a:p>
            <a:pPr/>
            <a:r>
              <a:t>–Janek Jabłonka</a:t>
            </a:r>
          </a:p>
        </p:txBody>
      </p:sp>
      <p:sp>
        <p:nvSpPr>
          <p:cNvPr id="95" name="Numer slajdu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Zdję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Obrazek"/>
          <p:cNvSpPr/>
          <p:nvPr>
            <p:ph type="pic" idx="21"/>
          </p:nvPr>
        </p:nvSpPr>
        <p:spPr>
          <a:xfrm>
            <a:off x="2413924" y="-11298"/>
            <a:ext cx="20812112" cy="1373685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Numer slajdu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Numer slajdu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Zdjęcie (poziom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brazek"/>
          <p:cNvSpPr/>
          <p:nvPr>
            <p:ph type="pic" idx="21"/>
          </p:nvPr>
        </p:nvSpPr>
        <p:spPr>
          <a:xfrm>
            <a:off x="4993244" y="-59745"/>
            <a:ext cx="14369406" cy="9484398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Tekst tytułowy"/>
          <p:cNvSpPr txBox="1"/>
          <p:nvPr>
            <p:ph type="title"/>
          </p:nvPr>
        </p:nvSpPr>
        <p:spPr>
          <a:xfrm>
            <a:off x="4833937" y="9394031"/>
            <a:ext cx="14716126" cy="1785938"/>
          </a:xfrm>
          <a:prstGeom prst="rect">
            <a:avLst/>
          </a:prstGeom>
        </p:spPr>
        <p:txBody>
          <a:bodyPr anchor="b"/>
          <a:lstStyle>
            <a:lvl1pPr algn="ctr"/>
          </a:lstStyle>
          <a:p>
            <a:pPr/>
            <a:r>
              <a:t>Tekst tytułowy</a:t>
            </a:r>
          </a:p>
        </p:txBody>
      </p:sp>
      <p:sp>
        <p:nvSpPr>
          <p:cNvPr id="22" name="Treść - poziom 1…"/>
          <p:cNvSpPr txBox="1"/>
          <p:nvPr>
            <p:ph type="body" sz="quarter" idx="1"/>
          </p:nvPr>
        </p:nvSpPr>
        <p:spPr>
          <a:xfrm>
            <a:off x="4833937" y="11019234"/>
            <a:ext cx="14716126" cy="2053829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000"/>
            </a:lvl1pPr>
            <a:lvl2pPr marL="0" indent="228600" algn="ctr">
              <a:spcBef>
                <a:spcPts val="0"/>
              </a:spcBef>
              <a:buSzTx/>
              <a:buNone/>
              <a:defRPr sz="5000"/>
            </a:lvl2pPr>
            <a:lvl3pPr marL="0" indent="457200" algn="ctr">
              <a:spcBef>
                <a:spcPts val="0"/>
              </a:spcBef>
              <a:buSzTx/>
              <a:buNone/>
              <a:defRPr sz="5000"/>
            </a:lvl3pPr>
            <a:lvl4pPr marL="0" indent="685800" algn="ctr">
              <a:spcBef>
                <a:spcPts val="0"/>
              </a:spcBef>
              <a:buSzTx/>
              <a:buNone/>
              <a:defRPr sz="5000"/>
            </a:lvl4pPr>
            <a:lvl5pPr marL="0" indent="914400" algn="ctr">
              <a:spcBef>
                <a:spcPts val="0"/>
              </a:spcBef>
              <a:buSzTx/>
              <a:buNone/>
              <a:defRPr sz="5000"/>
            </a:lvl5pPr>
          </a:lstStyle>
          <a:p>
            <a:pPr/>
            <a:r>
              <a:t>Treść - poziom 1</a:t>
            </a:r>
          </a:p>
          <a:p>
            <a:pPr lvl="1"/>
            <a:r>
              <a:t>Treść - poziom 2</a:t>
            </a:r>
          </a:p>
          <a:p>
            <a:pPr lvl="2"/>
            <a:r>
              <a:t>Treść - poziom 3</a:t>
            </a:r>
          </a:p>
          <a:p>
            <a:pPr lvl="3"/>
            <a:r>
              <a:t>Treść - poziom 4</a:t>
            </a:r>
          </a:p>
          <a:p>
            <a:pPr lvl="4"/>
            <a:r>
              <a:t>Treść - poziom 5</a:t>
            </a:r>
          </a:p>
        </p:txBody>
      </p:sp>
      <p:sp>
        <p:nvSpPr>
          <p:cNvPr id="23" name="Numer slajdu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ytuł - na środk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kst tytułowy"/>
          <p:cNvSpPr txBox="1"/>
          <p:nvPr>
            <p:ph type="title"/>
          </p:nvPr>
        </p:nvSpPr>
        <p:spPr>
          <a:xfrm>
            <a:off x="4833937" y="4625578"/>
            <a:ext cx="14716126" cy="4464844"/>
          </a:xfrm>
          <a:prstGeom prst="rect">
            <a:avLst/>
          </a:prstGeom>
        </p:spPr>
        <p:txBody>
          <a:bodyPr/>
          <a:lstStyle>
            <a:lvl1pPr algn="ctr"/>
          </a:lstStyle>
          <a:p>
            <a:pPr/>
            <a:r>
              <a:t>Tekst tytułowy</a:t>
            </a:r>
          </a:p>
        </p:txBody>
      </p:sp>
      <p:sp>
        <p:nvSpPr>
          <p:cNvPr id="31" name="Numer slajdu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Zdjęcie (pionow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Obrazek"/>
          <p:cNvSpPr/>
          <p:nvPr>
            <p:ph type="pic" idx="21"/>
          </p:nvPr>
        </p:nvSpPr>
        <p:spPr>
          <a:xfrm>
            <a:off x="8347166" y="1282602"/>
            <a:ext cx="16138769" cy="10652253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Tekst tytułowy"/>
          <p:cNvSpPr txBox="1"/>
          <p:nvPr>
            <p:ph type="title"/>
          </p:nvPr>
        </p:nvSpPr>
        <p:spPr>
          <a:xfrm>
            <a:off x="4405312" y="1964531"/>
            <a:ext cx="7875985" cy="5679282"/>
          </a:xfrm>
          <a:prstGeom prst="rect">
            <a:avLst/>
          </a:prstGeom>
        </p:spPr>
        <p:txBody>
          <a:bodyPr anchor="b"/>
          <a:lstStyle>
            <a:lvl1pPr algn="ctr">
              <a:defRPr sz="9400"/>
            </a:lvl1pPr>
          </a:lstStyle>
          <a:p>
            <a:pPr/>
            <a:r>
              <a:t>Tekst tytułowy</a:t>
            </a:r>
          </a:p>
        </p:txBody>
      </p:sp>
      <p:sp>
        <p:nvSpPr>
          <p:cNvPr id="40" name="Treść - poziom 1…"/>
          <p:cNvSpPr txBox="1"/>
          <p:nvPr>
            <p:ph type="body" sz="quarter" idx="1"/>
          </p:nvPr>
        </p:nvSpPr>
        <p:spPr>
          <a:xfrm>
            <a:off x="4405312" y="7661671"/>
            <a:ext cx="7875985" cy="4125517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000"/>
            </a:lvl1pPr>
            <a:lvl2pPr marL="0" indent="228600" algn="ctr">
              <a:spcBef>
                <a:spcPts val="0"/>
              </a:spcBef>
              <a:buSzTx/>
              <a:buNone/>
              <a:defRPr sz="5000"/>
            </a:lvl2pPr>
            <a:lvl3pPr marL="0" indent="457200" algn="ctr">
              <a:spcBef>
                <a:spcPts val="0"/>
              </a:spcBef>
              <a:buSzTx/>
              <a:buNone/>
              <a:defRPr sz="5000"/>
            </a:lvl3pPr>
            <a:lvl4pPr marL="0" indent="685800" algn="ctr">
              <a:spcBef>
                <a:spcPts val="0"/>
              </a:spcBef>
              <a:buSzTx/>
              <a:buNone/>
              <a:defRPr sz="5000"/>
            </a:lvl4pPr>
            <a:lvl5pPr marL="0" indent="914400" algn="ctr">
              <a:spcBef>
                <a:spcPts val="0"/>
              </a:spcBef>
              <a:buSzTx/>
              <a:buNone/>
              <a:defRPr sz="5000"/>
            </a:lvl5pPr>
          </a:lstStyle>
          <a:p>
            <a:pPr/>
            <a:r>
              <a:t>Treść - poziom 1</a:t>
            </a:r>
          </a:p>
          <a:p>
            <a:pPr lvl="1"/>
            <a:r>
              <a:t>Treść - poziom 2</a:t>
            </a:r>
          </a:p>
          <a:p>
            <a:pPr lvl="2"/>
            <a:r>
              <a:t>Treść - poziom 3</a:t>
            </a:r>
          </a:p>
          <a:p>
            <a:pPr lvl="3"/>
            <a:r>
              <a:t>Treść - poziom 4</a:t>
            </a:r>
          </a:p>
          <a:p>
            <a:pPr lvl="4"/>
            <a:r>
              <a:t>Treść - poziom 5</a:t>
            </a:r>
          </a:p>
        </p:txBody>
      </p:sp>
      <p:sp>
        <p:nvSpPr>
          <p:cNvPr id="41" name="Numer slajdu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ytuł (na górz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ekst tytułowy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/>
          </a:lstStyle>
          <a:p>
            <a:pPr/>
            <a:r>
              <a:t>Tekst tytułowy</a:t>
            </a:r>
          </a:p>
        </p:txBody>
      </p:sp>
      <p:sp>
        <p:nvSpPr>
          <p:cNvPr id="49" name="Numer slajdu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ytuł i punkto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ekst tytułowy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/>
          </a:lstStyle>
          <a:p>
            <a:pPr/>
            <a:r>
              <a:t>Tekst tytułowy</a:t>
            </a:r>
          </a:p>
        </p:txBody>
      </p:sp>
      <p:sp>
        <p:nvSpPr>
          <p:cNvPr id="57" name="Treść - poziom 1…"/>
          <p:cNvSpPr txBox="1"/>
          <p:nvPr>
            <p:ph type="body" sz="half" idx="1"/>
          </p:nvPr>
        </p:nvSpPr>
        <p:spPr>
          <a:xfrm>
            <a:off x="4833937" y="3964781"/>
            <a:ext cx="14716126" cy="8215313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/>
            <a:r>
              <a:t>Treść - poziom 1</a:t>
            </a:r>
          </a:p>
          <a:p>
            <a:pPr lvl="1"/>
            <a:r>
              <a:t>Treść - poziom 2</a:t>
            </a:r>
          </a:p>
          <a:p>
            <a:pPr lvl="2"/>
            <a:r>
              <a:t>Treść - poziom 3</a:t>
            </a:r>
          </a:p>
          <a:p>
            <a:pPr lvl="3"/>
            <a:r>
              <a:t>Treść - poziom 4</a:t>
            </a:r>
          </a:p>
          <a:p>
            <a:pPr lvl="4"/>
            <a:r>
              <a:t>Treść - poziom 5</a:t>
            </a:r>
          </a:p>
        </p:txBody>
      </p:sp>
      <p:sp>
        <p:nvSpPr>
          <p:cNvPr id="58" name="Numer slajdu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ytuł i punktory ze zdjęci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Obrazek"/>
          <p:cNvSpPr/>
          <p:nvPr>
            <p:ph type="pic" sz="half" idx="21"/>
          </p:nvPr>
        </p:nvSpPr>
        <p:spPr>
          <a:xfrm>
            <a:off x="10281046" y="3677906"/>
            <a:ext cx="12421315" cy="8198579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Tekst tytułowy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/>
          </a:lstStyle>
          <a:p>
            <a:pPr/>
            <a:r>
              <a:t>Tekst tytułowy</a:t>
            </a:r>
          </a:p>
        </p:txBody>
      </p:sp>
      <p:sp>
        <p:nvSpPr>
          <p:cNvPr id="67" name="Treść - poziom 1…"/>
          <p:cNvSpPr txBox="1"/>
          <p:nvPr>
            <p:ph type="body" sz="quarter" idx="1"/>
          </p:nvPr>
        </p:nvSpPr>
        <p:spPr>
          <a:xfrm>
            <a:off x="4833937" y="3964781"/>
            <a:ext cx="7054454" cy="7947423"/>
          </a:xfrm>
          <a:prstGeom prst="rect">
            <a:avLst/>
          </a:prstGeom>
        </p:spPr>
        <p:txBody>
          <a:bodyPr/>
          <a:lstStyle>
            <a:lvl1pPr marL="515619" indent="-515619">
              <a:spcBef>
                <a:spcPts val="2800"/>
              </a:spcBef>
              <a:buBlip>
                <a:blip r:embed="rId2"/>
              </a:buBlip>
              <a:defRPr sz="4200"/>
            </a:lvl1pPr>
            <a:lvl2pPr marL="883919" indent="-515619">
              <a:spcBef>
                <a:spcPts val="2800"/>
              </a:spcBef>
              <a:buBlip>
                <a:blip r:embed="rId2"/>
              </a:buBlip>
              <a:defRPr sz="4200"/>
            </a:lvl2pPr>
            <a:lvl3pPr marL="1252219" indent="-515619">
              <a:spcBef>
                <a:spcPts val="2800"/>
              </a:spcBef>
              <a:buBlip>
                <a:blip r:embed="rId2"/>
              </a:buBlip>
              <a:defRPr sz="4200"/>
            </a:lvl3pPr>
            <a:lvl4pPr marL="1620519" indent="-515619">
              <a:spcBef>
                <a:spcPts val="2800"/>
              </a:spcBef>
              <a:buBlip>
                <a:blip r:embed="rId2"/>
              </a:buBlip>
              <a:defRPr sz="4200"/>
            </a:lvl4pPr>
            <a:lvl5pPr marL="1988820" indent="-515620">
              <a:spcBef>
                <a:spcPts val="2800"/>
              </a:spcBef>
              <a:buBlip>
                <a:blip r:embed="rId2"/>
              </a:buBlip>
              <a:defRPr sz="4200"/>
            </a:lvl5pPr>
          </a:lstStyle>
          <a:p>
            <a:pPr/>
            <a:r>
              <a:t>Treść - poziom 1</a:t>
            </a:r>
          </a:p>
          <a:p>
            <a:pPr lvl="1"/>
            <a:r>
              <a:t>Treść - poziom 2</a:t>
            </a:r>
          </a:p>
          <a:p>
            <a:pPr lvl="2"/>
            <a:r>
              <a:t>Treść - poziom 3</a:t>
            </a:r>
          </a:p>
          <a:p>
            <a:pPr lvl="3"/>
            <a:r>
              <a:t>Treść - poziom 4</a:t>
            </a:r>
          </a:p>
          <a:p>
            <a:pPr lvl="4"/>
            <a:r>
              <a:t>Treść - poziom 5</a:t>
            </a:r>
          </a:p>
        </p:txBody>
      </p:sp>
      <p:sp>
        <p:nvSpPr>
          <p:cNvPr id="68" name="Numer slajdu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unkto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Treść - poziom 1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/>
            <a:r>
              <a:t>Treść - poziom 1</a:t>
            </a:r>
          </a:p>
          <a:p>
            <a:pPr lvl="1"/>
            <a:r>
              <a:t>Treść - poziom 2</a:t>
            </a:r>
          </a:p>
          <a:p>
            <a:pPr lvl="2"/>
            <a:r>
              <a:t>Treść - poziom 3</a:t>
            </a:r>
          </a:p>
          <a:p>
            <a:pPr lvl="3"/>
            <a:r>
              <a:t>Treść - poziom 4</a:t>
            </a:r>
          </a:p>
          <a:p>
            <a:pPr lvl="4"/>
            <a:r>
              <a:t>Treść - poziom 5</a:t>
            </a:r>
          </a:p>
        </p:txBody>
      </p:sp>
      <p:sp>
        <p:nvSpPr>
          <p:cNvPr id="76" name="Numer slajdu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Zdjęcie (3 sztuki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Obrazek"/>
          <p:cNvSpPr/>
          <p:nvPr>
            <p:ph type="pic" sz="quarter" idx="21"/>
          </p:nvPr>
        </p:nvSpPr>
        <p:spPr>
          <a:xfrm>
            <a:off x="13442156" y="1035843"/>
            <a:ext cx="6702149" cy="4423694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Obrazek"/>
          <p:cNvSpPr/>
          <p:nvPr>
            <p:ph type="pic" sz="half" idx="22"/>
          </p:nvPr>
        </p:nvSpPr>
        <p:spPr>
          <a:xfrm>
            <a:off x="12753419" y="4495820"/>
            <a:ext cx="7565827" cy="11412142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Obrazek"/>
          <p:cNvSpPr/>
          <p:nvPr>
            <p:ph type="pic" idx="23"/>
          </p:nvPr>
        </p:nvSpPr>
        <p:spPr>
          <a:xfrm>
            <a:off x="-173917" y="-36589"/>
            <a:ext cx="17310482" cy="12984979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Numer slajdu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eść - poziom 1…"/>
          <p:cNvSpPr txBox="1"/>
          <p:nvPr>
            <p:ph type="body" idx="1"/>
          </p:nvPr>
        </p:nvSpPr>
        <p:spPr>
          <a:xfrm>
            <a:off x="4833937" y="1643062"/>
            <a:ext cx="14716126" cy="104298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normAutofit fontScale="100000" lnSpcReduction="0"/>
          </a:bodyPr>
          <a:lstStyle>
            <a:lvl1pPr>
              <a:buBlip>
                <a:blip r:embed="rId3"/>
              </a:buBlip>
            </a:lvl1pPr>
            <a:lvl2pPr>
              <a:buBlip>
                <a:blip r:embed="rId3"/>
              </a:buBlip>
            </a:lvl2pPr>
            <a:lvl3pPr>
              <a:buBlip>
                <a:blip r:embed="rId3"/>
              </a:buBlip>
            </a:lvl3pPr>
            <a:lvl4pPr>
              <a:buBlip>
                <a:blip r:embed="rId3"/>
              </a:buBlip>
            </a:lvl4pPr>
            <a:lvl5pPr>
              <a:buBlip>
                <a:blip r:embed="rId3"/>
              </a:buBlip>
            </a:lvl5pPr>
          </a:lstStyle>
          <a:p>
            <a:pPr/>
            <a:r>
              <a:t>Treść - poziom 1</a:t>
            </a:r>
          </a:p>
          <a:p>
            <a:pPr lvl="1"/>
            <a:r>
              <a:t>Treść - poziom 2</a:t>
            </a:r>
          </a:p>
          <a:p>
            <a:pPr lvl="2"/>
            <a:r>
              <a:t>Treść - poziom 3</a:t>
            </a:r>
          </a:p>
          <a:p>
            <a:pPr lvl="3"/>
            <a:r>
              <a:t>Treść - poziom 4</a:t>
            </a:r>
          </a:p>
          <a:p>
            <a:pPr lvl="4"/>
            <a:r>
              <a:t>Treść - poziom 5</a:t>
            </a:r>
          </a:p>
        </p:txBody>
      </p:sp>
      <p:sp>
        <p:nvSpPr>
          <p:cNvPr id="3" name="Tekst tytułowy"/>
          <p:cNvSpPr txBox="1"/>
          <p:nvPr>
            <p:ph type="title"/>
          </p:nvPr>
        </p:nvSpPr>
        <p:spPr>
          <a:xfrm>
            <a:off x="4833937" y="892968"/>
            <a:ext cx="14716126" cy="29646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normAutofit fontScale="100000" lnSpcReduction="0"/>
          </a:bodyPr>
          <a:lstStyle/>
          <a:p>
            <a:pPr/>
            <a:r>
              <a:t>Tekst tytułowy</a:t>
            </a:r>
          </a:p>
        </p:txBody>
      </p:sp>
      <p:sp>
        <p:nvSpPr>
          <p:cNvPr id="4" name="Numer slajdu"/>
          <p:cNvSpPr txBox="1"/>
          <p:nvPr>
            <p:ph type="sldNum" sz="quarter" idx="2"/>
          </p:nvPr>
        </p:nvSpPr>
        <p:spPr>
          <a:xfrm>
            <a:off x="11970992" y="13073062"/>
            <a:ext cx="432563" cy="633604"/>
          </a:xfrm>
          <a:prstGeom prst="rect">
            <a:avLst/>
          </a:prstGeom>
          <a:ln w="12700">
            <a:miter lim="400000"/>
          </a:ln>
        </p:spPr>
        <p:txBody>
          <a:bodyPr wrap="none" lIns="71437" tIns="71437" rIns="71437" bIns="71437">
            <a:normAutofit fontScale="100000" lnSpcReduction="0"/>
          </a:bodyPr>
          <a:lstStyle>
            <a:lvl1pPr>
              <a:defRPr sz="2400"/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</p:sldLayoutIdLst>
  <p:transition xmlns:p14="http://schemas.microsoft.com/office/powerpoint/2010/main" spd="med" advClick="1"/>
  <p:txStyles>
    <p:titleStyle>
      <a:lvl1pPr marL="0" marR="0" indent="0" algn="l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0" u="none">
          <a:solidFill>
            <a:srgbClr val="3E231A"/>
          </a:solidFill>
          <a:uFillTx/>
          <a:latin typeface="+mn-lt"/>
          <a:ea typeface="+mn-ea"/>
          <a:cs typeface="+mn-cs"/>
          <a:sym typeface="Noteworthy Light"/>
        </a:defRPr>
      </a:lvl1pPr>
      <a:lvl2pPr marL="0" marR="0" indent="228600" algn="l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0" u="none">
          <a:solidFill>
            <a:srgbClr val="3E231A"/>
          </a:solidFill>
          <a:uFillTx/>
          <a:latin typeface="+mn-lt"/>
          <a:ea typeface="+mn-ea"/>
          <a:cs typeface="+mn-cs"/>
          <a:sym typeface="Noteworthy Light"/>
        </a:defRPr>
      </a:lvl2pPr>
      <a:lvl3pPr marL="0" marR="0" indent="457200" algn="l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0" u="none">
          <a:solidFill>
            <a:srgbClr val="3E231A"/>
          </a:solidFill>
          <a:uFillTx/>
          <a:latin typeface="+mn-lt"/>
          <a:ea typeface="+mn-ea"/>
          <a:cs typeface="+mn-cs"/>
          <a:sym typeface="Noteworthy Light"/>
        </a:defRPr>
      </a:lvl3pPr>
      <a:lvl4pPr marL="0" marR="0" indent="685800" algn="l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0" u="none">
          <a:solidFill>
            <a:srgbClr val="3E231A"/>
          </a:solidFill>
          <a:uFillTx/>
          <a:latin typeface="+mn-lt"/>
          <a:ea typeface="+mn-ea"/>
          <a:cs typeface="+mn-cs"/>
          <a:sym typeface="Noteworthy Light"/>
        </a:defRPr>
      </a:lvl4pPr>
      <a:lvl5pPr marL="0" marR="0" indent="914400" algn="l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0" u="none">
          <a:solidFill>
            <a:srgbClr val="3E231A"/>
          </a:solidFill>
          <a:uFillTx/>
          <a:latin typeface="+mn-lt"/>
          <a:ea typeface="+mn-ea"/>
          <a:cs typeface="+mn-cs"/>
          <a:sym typeface="Noteworthy Light"/>
        </a:defRPr>
      </a:lvl5pPr>
      <a:lvl6pPr marL="0" marR="0" indent="1143000" algn="l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0" u="none">
          <a:solidFill>
            <a:srgbClr val="3E231A"/>
          </a:solidFill>
          <a:uFillTx/>
          <a:latin typeface="+mn-lt"/>
          <a:ea typeface="+mn-ea"/>
          <a:cs typeface="+mn-cs"/>
          <a:sym typeface="Noteworthy Light"/>
        </a:defRPr>
      </a:lvl6pPr>
      <a:lvl7pPr marL="0" marR="0" indent="1371600" algn="l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0" u="none">
          <a:solidFill>
            <a:srgbClr val="3E231A"/>
          </a:solidFill>
          <a:uFillTx/>
          <a:latin typeface="+mn-lt"/>
          <a:ea typeface="+mn-ea"/>
          <a:cs typeface="+mn-cs"/>
          <a:sym typeface="Noteworthy Light"/>
        </a:defRPr>
      </a:lvl7pPr>
      <a:lvl8pPr marL="0" marR="0" indent="1600200" algn="l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0" u="none">
          <a:solidFill>
            <a:srgbClr val="3E231A"/>
          </a:solidFill>
          <a:uFillTx/>
          <a:latin typeface="+mn-lt"/>
          <a:ea typeface="+mn-ea"/>
          <a:cs typeface="+mn-cs"/>
          <a:sym typeface="Noteworthy Light"/>
        </a:defRPr>
      </a:lvl8pPr>
      <a:lvl9pPr marL="0" marR="0" indent="1828800" algn="l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0" u="none">
          <a:solidFill>
            <a:srgbClr val="3E231A"/>
          </a:solidFill>
          <a:uFillTx/>
          <a:latin typeface="+mn-lt"/>
          <a:ea typeface="+mn-ea"/>
          <a:cs typeface="+mn-cs"/>
          <a:sym typeface="Noteworthy Light"/>
        </a:defRPr>
      </a:lvl9pPr>
    </p:titleStyle>
    <p:bodyStyle>
      <a:lvl1pPr marL="643021" marR="0" indent="-643021" algn="l" defTabSz="584200" rtl="0" latinLnBrk="0">
        <a:lnSpc>
          <a:spcPct val="100000"/>
        </a:lnSpc>
        <a:spcBef>
          <a:spcPts val="3000"/>
        </a:spcBef>
        <a:spcAft>
          <a:spcPts val="0"/>
        </a:spcAft>
        <a:buClrTx/>
        <a:buSzPct val="25000"/>
        <a:buFontTx/>
        <a:buBlip>
          <a:blip r:embed="rId3"/>
        </a:buBlip>
        <a:tabLst/>
        <a:defRPr b="0" baseline="0" cap="none" i="0" spc="0" strike="noStrike" sz="5200" u="none">
          <a:solidFill>
            <a:srgbClr val="3E231A"/>
          </a:solidFill>
          <a:uFillTx/>
          <a:latin typeface="+mn-lt"/>
          <a:ea typeface="+mn-ea"/>
          <a:cs typeface="+mn-cs"/>
          <a:sym typeface="Noteworthy Light"/>
        </a:defRPr>
      </a:lvl1pPr>
      <a:lvl2pPr marL="1112921" marR="0" indent="-643021" algn="l" defTabSz="584200" rtl="0" latinLnBrk="0">
        <a:lnSpc>
          <a:spcPct val="100000"/>
        </a:lnSpc>
        <a:spcBef>
          <a:spcPts val="3000"/>
        </a:spcBef>
        <a:spcAft>
          <a:spcPts val="0"/>
        </a:spcAft>
        <a:buClrTx/>
        <a:buSzPct val="25000"/>
        <a:buFontTx/>
        <a:buBlip>
          <a:blip r:embed="rId3"/>
        </a:buBlip>
        <a:tabLst/>
        <a:defRPr b="0" baseline="0" cap="none" i="0" spc="0" strike="noStrike" sz="5200" u="none">
          <a:solidFill>
            <a:srgbClr val="3E231A"/>
          </a:solidFill>
          <a:uFillTx/>
          <a:latin typeface="+mn-lt"/>
          <a:ea typeface="+mn-ea"/>
          <a:cs typeface="+mn-cs"/>
          <a:sym typeface="Noteworthy Light"/>
        </a:defRPr>
      </a:lvl2pPr>
      <a:lvl3pPr marL="1582821" marR="0" indent="-643021" algn="l" defTabSz="584200" rtl="0" latinLnBrk="0">
        <a:lnSpc>
          <a:spcPct val="100000"/>
        </a:lnSpc>
        <a:spcBef>
          <a:spcPts val="3000"/>
        </a:spcBef>
        <a:spcAft>
          <a:spcPts val="0"/>
        </a:spcAft>
        <a:buClrTx/>
        <a:buSzPct val="25000"/>
        <a:buFontTx/>
        <a:buBlip>
          <a:blip r:embed="rId3"/>
        </a:buBlip>
        <a:tabLst/>
        <a:defRPr b="0" baseline="0" cap="none" i="0" spc="0" strike="noStrike" sz="5200" u="none">
          <a:solidFill>
            <a:srgbClr val="3E231A"/>
          </a:solidFill>
          <a:uFillTx/>
          <a:latin typeface="+mn-lt"/>
          <a:ea typeface="+mn-ea"/>
          <a:cs typeface="+mn-cs"/>
          <a:sym typeface="Noteworthy Light"/>
        </a:defRPr>
      </a:lvl3pPr>
      <a:lvl4pPr marL="2052721" marR="0" indent="-643021" algn="l" defTabSz="584200" rtl="0" latinLnBrk="0">
        <a:lnSpc>
          <a:spcPct val="100000"/>
        </a:lnSpc>
        <a:spcBef>
          <a:spcPts val="3000"/>
        </a:spcBef>
        <a:spcAft>
          <a:spcPts val="0"/>
        </a:spcAft>
        <a:buClrTx/>
        <a:buSzPct val="25000"/>
        <a:buFontTx/>
        <a:buBlip>
          <a:blip r:embed="rId3"/>
        </a:buBlip>
        <a:tabLst/>
        <a:defRPr b="0" baseline="0" cap="none" i="0" spc="0" strike="noStrike" sz="5200" u="none">
          <a:solidFill>
            <a:srgbClr val="3E231A"/>
          </a:solidFill>
          <a:uFillTx/>
          <a:latin typeface="+mn-lt"/>
          <a:ea typeface="+mn-ea"/>
          <a:cs typeface="+mn-cs"/>
          <a:sym typeface="Noteworthy Light"/>
        </a:defRPr>
      </a:lvl4pPr>
      <a:lvl5pPr marL="2522621" marR="0" indent="-643021" algn="l" defTabSz="584200" rtl="0" latinLnBrk="0">
        <a:lnSpc>
          <a:spcPct val="100000"/>
        </a:lnSpc>
        <a:spcBef>
          <a:spcPts val="3000"/>
        </a:spcBef>
        <a:spcAft>
          <a:spcPts val="0"/>
        </a:spcAft>
        <a:buClrTx/>
        <a:buSzPct val="25000"/>
        <a:buFontTx/>
        <a:buBlip>
          <a:blip r:embed="rId3"/>
        </a:buBlip>
        <a:tabLst/>
        <a:defRPr b="0" baseline="0" cap="none" i="0" spc="0" strike="noStrike" sz="5200" u="none">
          <a:solidFill>
            <a:srgbClr val="3E231A"/>
          </a:solidFill>
          <a:uFillTx/>
          <a:latin typeface="+mn-lt"/>
          <a:ea typeface="+mn-ea"/>
          <a:cs typeface="+mn-cs"/>
          <a:sym typeface="Noteworthy Light"/>
        </a:defRPr>
      </a:lvl5pPr>
      <a:lvl6pPr marL="2992521" marR="0" indent="-643021" algn="l" defTabSz="584200" rtl="0" latinLnBrk="0">
        <a:lnSpc>
          <a:spcPct val="100000"/>
        </a:lnSpc>
        <a:spcBef>
          <a:spcPts val="3000"/>
        </a:spcBef>
        <a:spcAft>
          <a:spcPts val="0"/>
        </a:spcAft>
        <a:buClrTx/>
        <a:buSzPct val="25000"/>
        <a:buFontTx/>
        <a:buBlip>
          <a:blip r:embed="rId3"/>
        </a:buBlip>
        <a:tabLst/>
        <a:defRPr b="0" baseline="0" cap="none" i="0" spc="0" strike="noStrike" sz="5200" u="none">
          <a:solidFill>
            <a:srgbClr val="3E231A"/>
          </a:solidFill>
          <a:uFillTx/>
          <a:latin typeface="+mn-lt"/>
          <a:ea typeface="+mn-ea"/>
          <a:cs typeface="+mn-cs"/>
          <a:sym typeface="Noteworthy Light"/>
        </a:defRPr>
      </a:lvl6pPr>
      <a:lvl7pPr marL="3462421" marR="0" indent="-643021" algn="l" defTabSz="584200" rtl="0" latinLnBrk="0">
        <a:lnSpc>
          <a:spcPct val="100000"/>
        </a:lnSpc>
        <a:spcBef>
          <a:spcPts val="3000"/>
        </a:spcBef>
        <a:spcAft>
          <a:spcPts val="0"/>
        </a:spcAft>
        <a:buClrTx/>
        <a:buSzPct val="25000"/>
        <a:buFontTx/>
        <a:buBlip>
          <a:blip r:embed="rId3"/>
        </a:buBlip>
        <a:tabLst/>
        <a:defRPr b="0" baseline="0" cap="none" i="0" spc="0" strike="noStrike" sz="5200" u="none">
          <a:solidFill>
            <a:srgbClr val="3E231A"/>
          </a:solidFill>
          <a:uFillTx/>
          <a:latin typeface="+mn-lt"/>
          <a:ea typeface="+mn-ea"/>
          <a:cs typeface="+mn-cs"/>
          <a:sym typeface="Noteworthy Light"/>
        </a:defRPr>
      </a:lvl7pPr>
      <a:lvl8pPr marL="3932321" marR="0" indent="-643021" algn="l" defTabSz="584200" rtl="0" latinLnBrk="0">
        <a:lnSpc>
          <a:spcPct val="100000"/>
        </a:lnSpc>
        <a:spcBef>
          <a:spcPts val="3000"/>
        </a:spcBef>
        <a:spcAft>
          <a:spcPts val="0"/>
        </a:spcAft>
        <a:buClrTx/>
        <a:buSzPct val="25000"/>
        <a:buFontTx/>
        <a:buBlip>
          <a:blip r:embed="rId3"/>
        </a:buBlip>
        <a:tabLst/>
        <a:defRPr b="0" baseline="0" cap="none" i="0" spc="0" strike="noStrike" sz="5200" u="none">
          <a:solidFill>
            <a:srgbClr val="3E231A"/>
          </a:solidFill>
          <a:uFillTx/>
          <a:latin typeface="+mn-lt"/>
          <a:ea typeface="+mn-ea"/>
          <a:cs typeface="+mn-cs"/>
          <a:sym typeface="Noteworthy Light"/>
        </a:defRPr>
      </a:lvl8pPr>
      <a:lvl9pPr marL="4402221" marR="0" indent="-643021" algn="l" defTabSz="584200" rtl="0" latinLnBrk="0">
        <a:lnSpc>
          <a:spcPct val="100000"/>
        </a:lnSpc>
        <a:spcBef>
          <a:spcPts val="3000"/>
        </a:spcBef>
        <a:spcAft>
          <a:spcPts val="0"/>
        </a:spcAft>
        <a:buClrTx/>
        <a:buSzPct val="25000"/>
        <a:buFontTx/>
        <a:buBlip>
          <a:blip r:embed="rId3"/>
        </a:buBlip>
        <a:tabLst/>
        <a:defRPr b="0" baseline="0" cap="none" i="0" spc="0" strike="noStrike" sz="5200" u="none">
          <a:solidFill>
            <a:srgbClr val="3E231A"/>
          </a:solidFill>
          <a:uFillTx/>
          <a:latin typeface="+mn-lt"/>
          <a:ea typeface="+mn-ea"/>
          <a:cs typeface="+mn-cs"/>
          <a:sym typeface="Noteworthy Light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Noteworthy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Noteworthy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Noteworthy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Noteworthy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Noteworthy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Noteworthy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Noteworthy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Noteworthy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Noteworthy Light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8.pn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Relationship Id="rId3" Type="http://schemas.openxmlformats.org/officeDocument/2006/relationships/hyperlink" Target="https://czaswina.pl/wiedza-o-winie/chorwacja/" TargetMode="External"/><Relationship Id="rId4" Type="http://schemas.openxmlformats.org/officeDocument/2006/relationships/hyperlink" Target="https://winnyswiat.wordpress.com/2018/07/16/wino-chorwacji/" TargetMode="External"/><Relationship Id="rId5" Type="http://schemas.openxmlformats.org/officeDocument/2006/relationships/hyperlink" Target="https://croatia.hr/pl-PL/przezycia/gastronomia-i-enologia/najlepsze-wina-z-chorwacji" TargetMode="External"/><Relationship Id="rId6" Type="http://schemas.openxmlformats.org/officeDocument/2006/relationships/hyperlink" Target="https://kaizenbar.pl/?s=chorwackie" TargetMode="External"/><Relationship Id="rId7" Type="http://schemas.openxmlformats.org/officeDocument/2006/relationships/hyperlink" Target="https://total-croatia-news.com/wine/page/8/" TargetMode="External"/><Relationship Id="rId8" Type="http://schemas.openxmlformats.org/officeDocument/2006/relationships/hyperlink" Target="https://vineo.pl/carignan" TargetMode="Externa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5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Obrazek" descr="Obrazek"/>
          <p:cNvPicPr>
            <a:picLocks noChangeAspect="0"/>
          </p:cNvPicPr>
          <p:nvPr>
            <p:ph type="pic" idx="21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4091155" y="1604341"/>
            <a:ext cx="16808909" cy="8835635"/>
          </a:xfrm>
          <a:prstGeom prst="rect">
            <a:avLst/>
          </a:prstGeom>
        </p:spPr>
      </p:pic>
      <p:sp>
        <p:nvSpPr>
          <p:cNvPr id="120" name="Wina chorwackie"/>
          <p:cNvSpPr txBox="1"/>
          <p:nvPr>
            <p:ph type="title"/>
          </p:nvPr>
        </p:nvSpPr>
        <p:spPr>
          <a:xfrm>
            <a:off x="5137546" y="9962411"/>
            <a:ext cx="14716126" cy="2937925"/>
          </a:xfrm>
          <a:prstGeom prst="rect">
            <a:avLst/>
          </a:prstGeom>
        </p:spPr>
        <p:txBody>
          <a:bodyPr/>
          <a:lstStyle>
            <a:lvl1pPr defTabSz="632579">
              <a:defRPr sz="13706"/>
            </a:lvl1pPr>
          </a:lstStyle>
          <a:p>
            <a:pPr/>
            <a:r>
              <a:t>Wina chorwackie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Obrazek" descr="Obrazek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323443" y="1423118"/>
            <a:ext cx="10735033" cy="10869765"/>
          </a:xfrm>
          <a:prstGeom prst="rect">
            <a:avLst/>
          </a:prstGeom>
        </p:spPr>
      </p:pic>
      <p:pic>
        <p:nvPicPr>
          <p:cNvPr id="144" name="Obrazek" descr="Obrazek"/>
          <p:cNvPicPr>
            <a:picLocks noChangeAspect="0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513209" y="1361723"/>
            <a:ext cx="10767627" cy="10992554"/>
          </a:xfrm>
          <a:prstGeom prst="rect">
            <a:avLst/>
          </a:prstGeom>
        </p:spPr>
      </p:pic>
      <p:sp>
        <p:nvSpPr>
          <p:cNvPr id="145" name="Regiony"/>
          <p:cNvSpPr txBox="1"/>
          <p:nvPr/>
        </p:nvSpPr>
        <p:spPr>
          <a:xfrm>
            <a:off x="7985432" y="6276974"/>
            <a:ext cx="2109789" cy="11620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/>
            <a:r>
              <a:t>Regiony</a:t>
            </a:r>
          </a:p>
        </p:txBody>
      </p:sp>
      <p:sp>
        <p:nvSpPr>
          <p:cNvPr id="146" name="Szczepy"/>
          <p:cNvSpPr txBox="1"/>
          <p:nvPr/>
        </p:nvSpPr>
        <p:spPr>
          <a:xfrm>
            <a:off x="18703450" y="6276974"/>
            <a:ext cx="2127251" cy="11620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/>
            <a:r>
              <a:t>Szczepy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Wina chorwackie dzielą się na trzy podstawowe grupy:…"/>
          <p:cNvSpPr txBox="1"/>
          <p:nvPr/>
        </p:nvSpPr>
        <p:spPr>
          <a:xfrm>
            <a:off x="3879686" y="4263834"/>
            <a:ext cx="12613514" cy="5188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 algn="l">
              <a:spcBef>
                <a:spcPts val="3000"/>
              </a:spcBef>
              <a:defRPr sz="4800"/>
            </a:pPr>
            <a:r>
              <a:t>Wina chorwackie dzielą się na trzy podstawowe grupy:</a:t>
            </a:r>
          </a:p>
          <a:p>
            <a:pPr marL="1240366" indent="-1100666" algn="l">
              <a:spcBef>
                <a:spcPts val="3000"/>
              </a:spcBef>
              <a:buClr>
                <a:srgbClr val="444444"/>
              </a:buClr>
              <a:buSzPct val="125000"/>
              <a:buFont typeface="Helvetica"/>
              <a:buChar char="▪"/>
              <a:defRPr sz="4800"/>
            </a:pPr>
            <a:r>
              <a:rPr>
                <a:latin typeface="Noteworthy Bold"/>
                <a:ea typeface="Noteworthy Bold"/>
                <a:cs typeface="Noteworthy Bold"/>
                <a:sym typeface="Noteworthy Bold"/>
              </a:rPr>
              <a:t>Vrhunsko Vino</a:t>
            </a:r>
            <a:r>
              <a:t> : wino o najwyższej jakości</a:t>
            </a:r>
          </a:p>
          <a:p>
            <a:pPr marL="1240366" indent="-1100666" algn="l">
              <a:spcBef>
                <a:spcPts val="3000"/>
              </a:spcBef>
              <a:buClr>
                <a:srgbClr val="444444"/>
              </a:buClr>
              <a:buSzPct val="125000"/>
              <a:buFont typeface="Helvetica"/>
              <a:buChar char="▪"/>
              <a:defRPr sz="4800"/>
            </a:pPr>
            <a:r>
              <a:rPr>
                <a:latin typeface="Noteworthy Bold"/>
                <a:ea typeface="Noteworthy Bold"/>
                <a:cs typeface="Noteworthy Bold"/>
                <a:sym typeface="Noteworthy Bold"/>
              </a:rPr>
              <a:t>Kvalitetno Vino</a:t>
            </a:r>
            <a:r>
              <a:t> : wino jakościowe</a:t>
            </a:r>
          </a:p>
          <a:p>
            <a:pPr marL="1240366" indent="-1100666" algn="l">
              <a:spcBef>
                <a:spcPts val="3000"/>
              </a:spcBef>
              <a:buClr>
                <a:srgbClr val="444444"/>
              </a:buClr>
              <a:buSzPct val="125000"/>
              <a:buFont typeface="Helvetica"/>
              <a:buChar char="▪"/>
              <a:defRPr sz="4800"/>
            </a:pPr>
            <a:r>
              <a:rPr>
                <a:latin typeface="Noteworthy Bold"/>
                <a:ea typeface="Noteworthy Bold"/>
                <a:cs typeface="Noteworthy Bold"/>
                <a:sym typeface="Noteworthy Bold"/>
              </a:rPr>
              <a:t>Stolno Vino</a:t>
            </a:r>
            <a:r>
              <a:t> : wino stołowe</a:t>
            </a:r>
          </a:p>
        </p:txBody>
      </p:sp>
      <p:sp>
        <p:nvSpPr>
          <p:cNvPr id="149" name="Ponadto chorwackie wina podlegają klasyfikacji geograficznej, jeśli są wytwarzane z winogron uprawianych w tym samym regionie winiarskim oraz odmianowej, jeśli produkowane są z co najmniej 85% danego rodzaju winogron."/>
          <p:cNvSpPr txBox="1"/>
          <p:nvPr/>
        </p:nvSpPr>
        <p:spPr>
          <a:xfrm>
            <a:off x="3551137" y="9855374"/>
            <a:ext cx="18515041" cy="24978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/>
          <a:p>
            <a:pPr algn="l">
              <a:spcBef>
                <a:spcPts val="3000"/>
              </a:spcBef>
              <a:defRPr sz="3800"/>
            </a:pPr>
            <a:r>
              <a:t>Ponadto chorwackie wina podlegają klasyfikacji </a:t>
            </a:r>
            <a:r>
              <a:rPr>
                <a:latin typeface="Noteworthy Bold"/>
                <a:ea typeface="Noteworthy Bold"/>
                <a:cs typeface="Noteworthy Bold"/>
                <a:sym typeface="Noteworthy Bold"/>
              </a:rPr>
              <a:t>geograficznej</a:t>
            </a:r>
            <a:r>
              <a:t>, jeśli są wytwarzane z winogron uprawianych w tym samym regionie winiarskim oraz </a:t>
            </a:r>
            <a:r>
              <a:rPr>
                <a:latin typeface="Noteworthy Bold"/>
                <a:ea typeface="Noteworthy Bold"/>
                <a:cs typeface="Noteworthy Bold"/>
                <a:sym typeface="Noteworthy Bold"/>
              </a:rPr>
              <a:t>odmianowej</a:t>
            </a:r>
            <a:r>
              <a:t>, jeśli produkowane są z co najmniej 85% danego rodzaju winogron.</a:t>
            </a:r>
          </a:p>
        </p:txBody>
      </p:sp>
      <p:sp>
        <p:nvSpPr>
          <p:cNvPr id="150" name="Klasyfikacja i oznaczenie"/>
          <p:cNvSpPr txBox="1"/>
          <p:nvPr>
            <p:ph type="title" idx="4294967295"/>
          </p:nvPr>
        </p:nvSpPr>
        <p:spPr>
          <a:xfrm>
            <a:off x="4833937" y="1476540"/>
            <a:ext cx="14716126" cy="2964657"/>
          </a:xfrm>
          <a:prstGeom prst="rect">
            <a:avLst/>
          </a:prstGeom>
        </p:spPr>
        <p:txBody>
          <a:bodyPr/>
          <a:lstStyle>
            <a:lvl1pPr algn="ctr"/>
          </a:lstStyle>
          <a:p>
            <a:pPr/>
            <a:r>
              <a:t>Klasyfikacja i oznaczenie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med" advClick="1" p14:dur="1000">
        <p15:prstTrans prst="peelOff" invX="1"/>
      </p:transition>
    </mc:Choice>
    <mc:Choice xmlns:p14="http://schemas.microsoft.com/office/powerpoint/2010/main" Requires="p14">
      <p:transition spd="med" advClick="1" p14:dur="1000">
        <p:wipe dir="l"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bijelo – wino białe…"/>
          <p:cNvSpPr txBox="1"/>
          <p:nvPr/>
        </p:nvSpPr>
        <p:spPr>
          <a:xfrm>
            <a:off x="4771188" y="3519888"/>
            <a:ext cx="6026490" cy="102702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 algn="l">
              <a:spcBef>
                <a:spcPts val="3000"/>
              </a:spcBef>
              <a:defRPr sz="3800"/>
            </a:pPr>
          </a:p>
          <a:p>
            <a:pPr marL="1240366" indent="-1100666" algn="l">
              <a:spcBef>
                <a:spcPts val="3000"/>
              </a:spcBef>
              <a:buClr>
                <a:srgbClr val="444444"/>
              </a:buClr>
              <a:buSzPct val="125000"/>
              <a:buFont typeface="Helvetica"/>
              <a:buChar char="▪"/>
              <a:defRPr sz="3800"/>
            </a:pPr>
            <a:r>
              <a:rPr>
                <a:latin typeface="Noteworthy Bold"/>
                <a:ea typeface="Noteworthy Bold"/>
                <a:cs typeface="Noteworthy Bold"/>
                <a:sym typeface="Noteworthy Bold"/>
              </a:rPr>
              <a:t>bijelo</a:t>
            </a:r>
            <a:r>
              <a:t> – wino białe</a:t>
            </a:r>
          </a:p>
          <a:p>
            <a:pPr marL="1240366" indent="-1100666" algn="l">
              <a:spcBef>
                <a:spcPts val="3000"/>
              </a:spcBef>
              <a:buClr>
                <a:srgbClr val="444444"/>
              </a:buClr>
              <a:buSzPct val="125000"/>
              <a:buFont typeface="Helvetica"/>
              <a:buChar char="▪"/>
              <a:defRPr sz="3800"/>
            </a:pPr>
            <a:r>
              <a:rPr>
                <a:latin typeface="Noteworthy Bold"/>
                <a:ea typeface="Noteworthy Bold"/>
                <a:cs typeface="Noteworthy Bold"/>
                <a:sym typeface="Noteworthy Bold"/>
              </a:rPr>
              <a:t>crno</a:t>
            </a:r>
            <a:r>
              <a:t> – wino czerwone</a:t>
            </a:r>
          </a:p>
          <a:p>
            <a:pPr marL="1240366" indent="-1100666" algn="l">
              <a:spcBef>
                <a:spcPts val="3000"/>
              </a:spcBef>
              <a:buClr>
                <a:srgbClr val="444444"/>
              </a:buClr>
              <a:buSzPct val="125000"/>
              <a:buFont typeface="Helvetica"/>
              <a:buChar char="▪"/>
              <a:defRPr sz="3800"/>
            </a:pPr>
            <a:r>
              <a:rPr>
                <a:latin typeface="Noteworthy Bold"/>
                <a:ea typeface="Noteworthy Bold"/>
                <a:cs typeface="Noteworthy Bold"/>
                <a:sym typeface="Noteworthy Bold"/>
              </a:rPr>
              <a:t>rosa</a:t>
            </a:r>
            <a:r>
              <a:t> – wino różowe</a:t>
            </a:r>
          </a:p>
          <a:p>
            <a:pPr marL="1240366" indent="-1100666" algn="l">
              <a:spcBef>
                <a:spcPts val="3000"/>
              </a:spcBef>
              <a:buClr>
                <a:srgbClr val="444444"/>
              </a:buClr>
              <a:buSzPct val="125000"/>
              <a:buFont typeface="Helvetica"/>
              <a:buChar char="▪"/>
              <a:defRPr sz="3800"/>
            </a:pPr>
            <a:r>
              <a:rPr>
                <a:latin typeface="Noteworthy Bold"/>
                <a:ea typeface="Noteworthy Bold"/>
                <a:cs typeface="Noteworthy Bold"/>
                <a:sym typeface="Noteworthy Bold"/>
              </a:rPr>
              <a:t>suho</a:t>
            </a:r>
            <a:r>
              <a:t> – wytrawne</a:t>
            </a:r>
          </a:p>
          <a:p>
            <a:pPr marL="1240366" indent="-1100666" algn="l">
              <a:spcBef>
                <a:spcPts val="3000"/>
              </a:spcBef>
              <a:buClr>
                <a:srgbClr val="444444"/>
              </a:buClr>
              <a:buSzPct val="125000"/>
              <a:buFont typeface="Helvetica"/>
              <a:buChar char="▪"/>
              <a:defRPr sz="3800"/>
            </a:pPr>
            <a:r>
              <a:rPr>
                <a:latin typeface="Noteworthy Bold"/>
                <a:ea typeface="Noteworthy Bold"/>
                <a:cs typeface="Noteworthy Bold"/>
                <a:sym typeface="Noteworthy Bold"/>
              </a:rPr>
              <a:t>polosuho</a:t>
            </a:r>
            <a:r>
              <a:t> – półwytrawne</a:t>
            </a:r>
          </a:p>
          <a:p>
            <a:pPr marL="1240366" indent="-1100666" algn="l">
              <a:spcBef>
                <a:spcPts val="3000"/>
              </a:spcBef>
              <a:buClr>
                <a:srgbClr val="444444"/>
              </a:buClr>
              <a:buSzPct val="125000"/>
              <a:buFont typeface="Helvetica"/>
              <a:buChar char="▪"/>
              <a:defRPr sz="3800"/>
            </a:pPr>
            <a:r>
              <a:rPr>
                <a:latin typeface="Noteworthy Bold"/>
                <a:ea typeface="Noteworthy Bold"/>
                <a:cs typeface="Noteworthy Bold"/>
                <a:sym typeface="Noteworthy Bold"/>
              </a:rPr>
              <a:t>slatko</a:t>
            </a:r>
            <a:r>
              <a:t> – słodkie</a:t>
            </a:r>
          </a:p>
          <a:p>
            <a:pPr algn="l">
              <a:spcBef>
                <a:spcPts val="3000"/>
              </a:spcBef>
              <a:defRPr sz="3800"/>
            </a:pPr>
          </a:p>
        </p:txBody>
      </p:sp>
      <p:sp>
        <p:nvSpPr>
          <p:cNvPr id="153" name="Oznaczenia na etykietach"/>
          <p:cNvSpPr txBox="1"/>
          <p:nvPr>
            <p:ph type="title" idx="4294967295"/>
          </p:nvPr>
        </p:nvSpPr>
        <p:spPr>
          <a:xfrm>
            <a:off x="4833937" y="1639417"/>
            <a:ext cx="14716126" cy="2964658"/>
          </a:xfrm>
          <a:prstGeom prst="rect">
            <a:avLst/>
          </a:prstGeom>
        </p:spPr>
        <p:txBody>
          <a:bodyPr/>
          <a:lstStyle>
            <a:lvl1pPr algn="ctr"/>
          </a:lstStyle>
          <a:p>
            <a:pPr/>
            <a:r>
              <a:t>Oznaczenia na etykietach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med" advClick="1" p14:dur="1000">
        <p15:prstTrans prst="peelOff" invX="1"/>
      </p:transition>
    </mc:Choice>
    <mc:Choice xmlns:p14="http://schemas.microsoft.com/office/powerpoint/2010/main" Requires="p14">
      <p:transition spd="med" advClick="1" p14:dur="1000">
        <p:wipe dir="l"/>
      </p:transition>
    </mc:Choice>
    <mc:Fallback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Obrazek" descr="Obrazek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44661" y="2551217"/>
            <a:ext cx="21094678" cy="861356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med" advClick="1" p14:dur="1000">
        <p15:prstTrans prst="peelOff" invX="1"/>
      </p:transition>
    </mc:Choice>
    <mc:Choice xmlns:p14="http://schemas.microsoft.com/office/powerpoint/2010/main" Requires="p14">
      <p:transition spd="med" advClick="1" p14:dur="1000">
        <p:wipe dir="l"/>
      </p:transition>
    </mc:Choice>
    <mc:Fallback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Dingač – zwany “królem chorwackich win”. Jest to wino jakościowe, produkowane z ciemnej odmiany plavac mali. Nazwa pochodzi od terenu, na którym się je uprawia – skalistej części półwyspu Pelješac – Dingač. Charakteryzuje się ono wysoką zawartością alkoh"/>
          <p:cNvSpPr txBox="1"/>
          <p:nvPr/>
        </p:nvSpPr>
        <p:spPr>
          <a:xfrm>
            <a:off x="3352306" y="2806960"/>
            <a:ext cx="17679388" cy="91526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/>
          <a:p>
            <a:pPr algn="just">
              <a:spcBef>
                <a:spcPts val="3000"/>
              </a:spcBef>
              <a:defRPr sz="3800"/>
            </a:pPr>
            <a:endParaRPr>
              <a:solidFill>
                <a:srgbClr val="333333"/>
              </a:solidFill>
            </a:endParaRPr>
          </a:p>
          <a:p>
            <a:pPr algn="just">
              <a:spcBef>
                <a:spcPts val="3000"/>
              </a:spcBef>
              <a:defRPr sz="3800"/>
            </a:pPr>
            <a:r>
              <a:rPr>
                <a:latin typeface="Noteworthy Bold"/>
                <a:ea typeface="Noteworthy Bold"/>
                <a:cs typeface="Noteworthy Bold"/>
                <a:sym typeface="Noteworthy Bold"/>
              </a:rPr>
              <a:t>Dingač – </a:t>
            </a:r>
            <a:r>
              <a:t>zwany “królem chorwackich win”. Jest to wino jakościowe, produkowane z ciemnej odmiany </a:t>
            </a:r>
            <a:r>
              <a:t>plavac mali.</a:t>
            </a:r>
            <a:r>
              <a:t> Nazwa pochodzi od terenu, na którym się je uprawia – skalistej części półwyspu Pelješac – Dingač. Charakteryzuje się ono wysoką zawartością alkoholu (ok. 15%). Ma różowo-czerwony kolor, gorzki i cierpki smak, ale i wyczuwalny aromat owocowy. Świetne do czerwonego mięsa, dziczyzny, gulaszu i twardych serów.</a:t>
            </a:r>
          </a:p>
          <a:p>
            <a:pPr algn="just">
              <a:spcBef>
                <a:spcPts val="3000"/>
              </a:spcBef>
              <a:defRPr sz="3800"/>
            </a:pPr>
            <a:r>
              <a:rPr>
                <a:latin typeface="Noteworthy Bold"/>
                <a:ea typeface="Noteworthy Bold"/>
                <a:cs typeface="Noteworthy Bold"/>
                <a:sym typeface="Noteworthy Bold"/>
              </a:rPr>
              <a:t>Prošek</a:t>
            </a:r>
            <a:r>
              <a:t> –to tradycyjne wino słodkie, deserowe pochodzące z Chorwacji. Produkowane z suszonych winogron m.in. z odmiany </a:t>
            </a:r>
            <a:r>
              <a:t>plavac mali, malvasija</a:t>
            </a:r>
            <a:r>
              <a:t> itp. Obecnie najlepszy prošek w Chorwacji pochodzi z wysp: Hvar ( winnica Tomić) i Brač (winnica Stina).</a:t>
            </a:r>
          </a:p>
        </p:txBody>
      </p:sp>
      <p:sp>
        <p:nvSpPr>
          <p:cNvPr id="158" name="Ciekawostki"/>
          <p:cNvSpPr txBox="1"/>
          <p:nvPr>
            <p:ph type="title" idx="4294967295"/>
          </p:nvPr>
        </p:nvSpPr>
        <p:spPr>
          <a:xfrm>
            <a:off x="4833937" y="1501186"/>
            <a:ext cx="14716126" cy="2964657"/>
          </a:xfrm>
          <a:prstGeom prst="rect">
            <a:avLst/>
          </a:prstGeom>
        </p:spPr>
        <p:txBody>
          <a:bodyPr/>
          <a:lstStyle>
            <a:lvl1pPr algn="ctr"/>
          </a:lstStyle>
          <a:p>
            <a:pPr/>
            <a:r>
              <a:t>Ciekawostki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med" advClick="1" p14:dur="1000">
        <p15:prstTrans prst="peelOff" invX="1"/>
      </p:transition>
    </mc:Choice>
    <mc:Choice xmlns:p14="http://schemas.microsoft.com/office/powerpoint/2010/main" Requires="p14">
      <p:transition spd="med" advClick="1" p14:dur="1000">
        <p:wipe dir="l"/>
      </p:transition>
    </mc:Choice>
    <mc:Fallback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Portugizac – młode czerwone wino, produkowane w winnicach w pobliżu Zagrzebia. Jest symbolem jesieni. Świetnie komponuje się z daniami z kaczki, gęsi oraz z kaszanką.…"/>
          <p:cNvSpPr txBox="1"/>
          <p:nvPr/>
        </p:nvSpPr>
        <p:spPr>
          <a:xfrm>
            <a:off x="2925301" y="2315980"/>
            <a:ext cx="18712560" cy="83652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/>
          <a:p>
            <a:pPr algn="just">
              <a:spcBef>
                <a:spcPts val="3000"/>
              </a:spcBef>
              <a:defRPr sz="3800"/>
            </a:pPr>
            <a:endParaRPr>
              <a:solidFill>
                <a:srgbClr val="333333"/>
              </a:solidFill>
            </a:endParaRPr>
          </a:p>
          <a:p>
            <a:pPr algn="just">
              <a:spcBef>
                <a:spcPts val="3000"/>
              </a:spcBef>
              <a:defRPr sz="3800"/>
            </a:pPr>
            <a:r>
              <a:rPr>
                <a:latin typeface="Noteworthy Bold"/>
                <a:ea typeface="Noteworthy Bold"/>
                <a:cs typeface="Noteworthy Bold"/>
                <a:sym typeface="Noteworthy Bold"/>
              </a:rPr>
              <a:t>Portugizac</a:t>
            </a:r>
            <a:r>
              <a:t> – młode czerwone wino, produkowane w winnicach w pobliżu Zagrzebia. Jest symbolem jesieni. Świetnie komponuje się z daniami z kaczki, gęsi oraz z kaszanką.</a:t>
            </a:r>
          </a:p>
          <a:p>
            <a:pPr algn="just">
              <a:spcBef>
                <a:spcPts val="3000"/>
              </a:spcBef>
              <a:defRPr sz="3800"/>
            </a:pPr>
            <a:r>
              <a:rPr>
                <a:latin typeface="Noteworthy Bold"/>
                <a:ea typeface="Noteworthy Bold"/>
                <a:cs typeface="Noteworthy Bold"/>
                <a:sym typeface="Noteworthy Bold"/>
              </a:rPr>
              <a:t>Tribidrag</a:t>
            </a:r>
            <a:r>
              <a:t> – jedna z najszlachetniejszych czerwonych odmian winorośli na świecie, pochodząca z Chorwacji a dokładnie z Dalmacji, gdzie znany jest jako </a:t>
            </a:r>
            <a:r>
              <a:t>Crljenak Kaštelanski</a:t>
            </a:r>
            <a:r>
              <a:t> lub </a:t>
            </a:r>
            <a:r>
              <a:t>Pribidrag</a:t>
            </a:r>
            <a:r>
              <a:t>. Większości osób znany jako amerykański </a:t>
            </a:r>
            <a:r>
              <a:t>Zinfandel</a:t>
            </a:r>
            <a:r>
              <a:t>, albo włoskie </a:t>
            </a:r>
            <a:r>
              <a:t>Primitivo</a:t>
            </a:r>
            <a:r>
              <a:t>.</a:t>
            </a:r>
          </a:p>
          <a:p>
            <a:pPr algn="just">
              <a:spcBef>
                <a:spcPts val="3000"/>
              </a:spcBef>
              <a:defRPr sz="3800"/>
            </a:pPr>
            <a:r>
              <a:rPr>
                <a:latin typeface="Noteworthy Bold"/>
                <a:ea typeface="Noteworthy Bold"/>
                <a:cs typeface="Noteworthy Bold"/>
                <a:sym typeface="Noteworthy Bold"/>
              </a:rPr>
              <a:t>Valomet</a:t>
            </a:r>
            <a:r>
              <a:t> – pierwszy tzw. morski szampan na świecie. Charakteryzuje się on unikalnym sposobem dojrzewania – butelki spuszczane są na morskie dno i leżą tam kilka miesięcy. Po ich wyciągnięciu na butelce pozostaje cienka warstwa muszli i koralowców.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med" advClick="1" p14:dur="1000">
        <p15:prstTrans prst="peelOff" invX="1"/>
      </p:transition>
    </mc:Choice>
    <mc:Choice xmlns:p14="http://schemas.microsoft.com/office/powerpoint/2010/main" Requires="p14">
      <p:transition spd="med" advClick="1" p14:dur="1000">
        <p:wipe dir="l"/>
      </p:transition>
    </mc:Choice>
    <mc:Fallback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Źródła"/>
          <p:cNvSpPr txBox="1"/>
          <p:nvPr>
            <p:ph type="title"/>
          </p:nvPr>
        </p:nvSpPr>
        <p:spPr>
          <a:xfrm>
            <a:off x="4833937" y="2164696"/>
            <a:ext cx="14716126" cy="2964657"/>
          </a:xfrm>
          <a:prstGeom prst="rect">
            <a:avLst/>
          </a:prstGeom>
        </p:spPr>
        <p:txBody>
          <a:bodyPr/>
          <a:lstStyle/>
          <a:p>
            <a:pPr/>
            <a:r>
              <a:t>Źródła</a:t>
            </a:r>
          </a:p>
        </p:txBody>
      </p:sp>
      <p:sp>
        <p:nvSpPr>
          <p:cNvPr id="163" name="https://czaswina.pl/wiedza-o-winie/chorwacja/…"/>
          <p:cNvSpPr txBox="1"/>
          <p:nvPr>
            <p:ph type="body" sz="half" idx="1"/>
          </p:nvPr>
        </p:nvSpPr>
        <p:spPr>
          <a:xfrm>
            <a:off x="4833937" y="2750343"/>
            <a:ext cx="14716126" cy="8215314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None/>
            </a:pPr>
          </a:p>
          <a:p>
            <a:pPr marL="605923" indent="-605923" defTabSz="457200">
              <a:spcBef>
                <a:spcPts val="0"/>
              </a:spcBef>
              <a:buBlip>
                <a:blip r:embed="rId2"/>
              </a:buBlip>
              <a:defRPr sz="4900" u="sng">
                <a:solidFill>
                  <a:srgbClr val="289DCC"/>
                </a:solidFill>
                <a:latin typeface="Times Roman"/>
                <a:ea typeface="Times Roman"/>
                <a:cs typeface="Times Roman"/>
                <a:sym typeface="Times Roman"/>
              </a:defRPr>
            </a:pPr>
            <a:r>
              <a:rPr>
                <a:hlinkClick r:id="rId3" invalidUrl="" action="" tgtFrame="" tooltip="" history="1" highlightClick="0" endSnd="0"/>
              </a:rPr>
              <a:t>https://czaswina.pl/wiedza-o-winie/chorwacja/</a:t>
            </a:r>
            <a:endParaRPr u="none">
              <a:solidFill>
                <a:srgbClr val="444444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605923" indent="-605923" defTabSz="457200">
              <a:spcBef>
                <a:spcPts val="0"/>
              </a:spcBef>
              <a:buBlip>
                <a:blip r:embed="rId2"/>
              </a:buBlip>
              <a:defRPr sz="4900" u="sng">
                <a:solidFill>
                  <a:srgbClr val="289DCC"/>
                </a:solidFill>
                <a:latin typeface="Times Roman"/>
                <a:ea typeface="Times Roman"/>
                <a:cs typeface="Times Roman"/>
                <a:sym typeface="Times Roman"/>
              </a:defRPr>
            </a:pPr>
            <a:r>
              <a:rPr>
                <a:hlinkClick r:id="rId4" invalidUrl="" action="" tgtFrame="" tooltip="" history="1" highlightClick="0" endSnd="0"/>
              </a:rPr>
              <a:t>https://winnyswiat.wordpress.com/2018/07/16/wino-chorwacji/</a:t>
            </a:r>
            <a:endParaRPr u="none">
              <a:solidFill>
                <a:srgbClr val="444444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605923" indent="-605923" defTabSz="457200">
              <a:spcBef>
                <a:spcPts val="0"/>
              </a:spcBef>
              <a:buBlip>
                <a:blip r:embed="rId2"/>
              </a:buBlip>
              <a:defRPr sz="4900" u="sng">
                <a:solidFill>
                  <a:srgbClr val="289DCC"/>
                </a:solidFill>
                <a:latin typeface="Times Roman"/>
                <a:ea typeface="Times Roman"/>
                <a:cs typeface="Times Roman"/>
                <a:sym typeface="Times Roman"/>
              </a:defRPr>
            </a:pPr>
            <a:r>
              <a:rPr>
                <a:hlinkClick r:id="rId5" invalidUrl="" action="" tgtFrame="" tooltip="" history="1" highlightClick="0" endSnd="0"/>
              </a:rPr>
              <a:t>https://croatia.hr/pl-PL/przezycia/gastronomia-i-enologia/najlepsze-wina-z-chorwacji</a:t>
            </a:r>
          </a:p>
          <a:p>
            <a:pPr marL="605923" indent="-605923" defTabSz="457200">
              <a:spcBef>
                <a:spcPts val="0"/>
              </a:spcBef>
              <a:buBlip>
                <a:blip r:embed="rId2"/>
              </a:buBlip>
              <a:defRPr sz="4900" u="sng">
                <a:solidFill>
                  <a:srgbClr val="289DCC"/>
                </a:solidFill>
                <a:latin typeface="Times Roman"/>
                <a:ea typeface="Times Roman"/>
                <a:cs typeface="Times Roman"/>
                <a:sym typeface="Times Roman"/>
              </a:defRPr>
            </a:pPr>
            <a:r>
              <a:rPr>
                <a:hlinkClick r:id="rId6" invalidUrl="" action="" tgtFrame="" tooltip="" history="1" highlightClick="0" endSnd="0"/>
              </a:rPr>
              <a:t>https://kaizenbar.pl/?s=chorwackie</a:t>
            </a:r>
          </a:p>
          <a:p>
            <a:pPr marL="605923" indent="-605923" defTabSz="457200">
              <a:spcBef>
                <a:spcPts val="0"/>
              </a:spcBef>
              <a:buBlip>
                <a:blip r:embed="rId2"/>
              </a:buBlip>
              <a:defRPr sz="4900" u="sng">
                <a:solidFill>
                  <a:srgbClr val="289DCC"/>
                </a:solidFill>
                <a:latin typeface="Times Roman"/>
                <a:ea typeface="Times Roman"/>
                <a:cs typeface="Times Roman"/>
                <a:sym typeface="Times Roman"/>
              </a:defRPr>
            </a:pPr>
            <a:r>
              <a:rPr>
                <a:hlinkClick r:id="rId7" invalidUrl="" action="" tgtFrame="" tooltip="" history="1" highlightClick="0" endSnd="0"/>
              </a:rPr>
              <a:t>https://total-croatia-news.com/wine/page/8/</a:t>
            </a:r>
          </a:p>
          <a:p>
            <a:pPr marL="605923" indent="-605923" defTabSz="457200">
              <a:spcBef>
                <a:spcPts val="0"/>
              </a:spcBef>
              <a:buBlip>
                <a:blip r:embed="rId2"/>
              </a:buBlip>
              <a:defRPr sz="4900" u="sng">
                <a:solidFill>
                  <a:srgbClr val="289DCC"/>
                </a:solidFill>
                <a:latin typeface="Times Roman"/>
                <a:ea typeface="Times Roman"/>
                <a:cs typeface="Times Roman"/>
                <a:sym typeface="Times Roman"/>
              </a:defRPr>
            </a:pPr>
            <a:r>
              <a:rPr>
                <a:hlinkClick r:id="rId8" invalidUrl="" action="" tgtFrame="" tooltip="" history="1" highlightClick="0" endSnd="0"/>
              </a:rPr>
              <a:t>https://vineo.pl/carignan</a:t>
            </a:r>
          </a:p>
        </p:txBody>
      </p:sp>
      <p:sp>
        <p:nvSpPr>
          <p:cNvPr id="164" name="A. Molicka"/>
          <p:cNvSpPr txBox="1"/>
          <p:nvPr/>
        </p:nvSpPr>
        <p:spPr>
          <a:xfrm>
            <a:off x="18491189" y="9574258"/>
            <a:ext cx="6174295" cy="28194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normAutofit fontScale="100000" lnSpcReduction="0"/>
          </a:bodyPr>
          <a:lstStyle/>
          <a:p>
            <a:pPr algn="l" defTabSz="821531">
              <a:defRPr sz="4900"/>
            </a:pPr>
            <a:r>
              <a:t> </a:t>
            </a:r>
          </a:p>
          <a:p>
            <a:pPr algn="l" defTabSz="821531">
              <a:defRPr sz="4900"/>
            </a:pPr>
            <a:r>
              <a:t>A. Molicka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med" advClick="1" p14:dur="1000">
        <p15:prstTrans prst="peelOff" invX="1"/>
      </p:transition>
    </mc:Choice>
    <mc:Choice xmlns:p14="http://schemas.microsoft.com/office/powerpoint/2010/main" Requires="p14">
      <p:transition spd="med" advClick="1" p14:dur="1000">
        <p:wipe dir="l"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Historia winiarstwa chorwackiego rozpoczęła się w V w.p.n.e., kiedy wybrzeże Dalmacji zasiedlili greccy osadnicy. Wzrost zainteresowania winem przypadł  czas imperium habsburskiego i trwał do końca XIX wieku, kiedy to Chorwację dotknęła klęska filoksery."/>
          <p:cNvSpPr txBox="1"/>
          <p:nvPr/>
        </p:nvSpPr>
        <p:spPr>
          <a:xfrm>
            <a:off x="2337546" y="3455333"/>
            <a:ext cx="19708908" cy="91276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/>
          <a:p>
            <a:pPr lvl="1" algn="just">
              <a:spcBef>
                <a:spcPts val="3000"/>
              </a:spcBef>
              <a:defRPr sz="3600"/>
            </a:pPr>
            <a:r>
              <a:t>Historia winiarstwa chorwackiego rozpoczęła się w V w.p.n.e., kiedy wybrzeże Dalmacji zasiedlili greccy osadnicy. Wzrost zainteresowania winem przypadł  czas imperium habsburskiego i trwał do końca XIX wieku, kiedy to Chorwację dotknęła klęska filoksery. Wielu winiarzy wyemigrowało wówczas do Nowego Świata. Po wojnach światowych winiarstwo chorwackie podzieliło los całego bloku socjalistycznego – powstały potężne spółdzielnie nastawione na tanią, masową produkcję. Przełomowym momentem w historii był rok 1967 roku, kiedy to produkcja win Dingač i Postup (półwysep Peljesac, z odmiany plavac mali) została formalnie skodyfikowana i określona geograficznie. Rok ten można zatem uznać za datę powstania pierwszej chorwackiej (wówczas jugosłowiańskiej) “apelacji”. Po uzyskaniu niepodległości po roku 1990 wszystko zaczęło się zmieniać i wracać do normalności. W 1996 roku utworzono Chorwacki Instytut Winorośli i Enologii, który zajął się kwestiami formalnymi moderując  m. in. regulacje prawne, prowadząc statystyki. </a:t>
            </a:r>
            <a:r>
              <a:rPr>
                <a:solidFill>
                  <a:srgbClr val="000000"/>
                </a:solidFill>
              </a:rPr>
              <a:t>Obecnie w Chorwacji produkowane są w większości wina białe (ok. 70%) i wina czerwone (ok. 30%), a także w niewielkiej ilości wina różowe.</a:t>
            </a:r>
          </a:p>
        </p:txBody>
      </p:sp>
      <p:sp>
        <p:nvSpPr>
          <p:cNvPr id="123" name="Trochę historii…"/>
          <p:cNvSpPr txBox="1"/>
          <p:nvPr>
            <p:ph type="title" idx="4294967295"/>
          </p:nvPr>
        </p:nvSpPr>
        <p:spPr>
          <a:xfrm>
            <a:off x="4833937" y="1003553"/>
            <a:ext cx="14716126" cy="2964658"/>
          </a:xfrm>
          <a:prstGeom prst="rect">
            <a:avLst/>
          </a:prstGeom>
        </p:spPr>
        <p:txBody>
          <a:bodyPr/>
          <a:lstStyle>
            <a:lvl1pPr algn="ctr"/>
          </a:lstStyle>
          <a:p>
            <a:pPr/>
            <a:r>
              <a:t>Trochę historii…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med" advClick="1" p14:dur="1000">
        <p15:prstTrans prst="peelOff" invX="1"/>
      </p:transition>
    </mc:Choice>
    <mc:Choice xmlns:p14="http://schemas.microsoft.com/office/powerpoint/2010/main" Requires="p14">
      <p:transition spd="med" advClick="1" p14:dur="1000">
        <p:wipe dir="l"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W Chorwacji wyróżniamy dwa główne regiony winiarskie: kontynentalny   i morski. Te z kolei podzielone są na 12 podregionów. Każdy z nich charakteryzuje się specyficznymi warunkami, które mają ogromny wpływ na produkcję wina."/>
          <p:cNvSpPr txBox="1"/>
          <p:nvPr/>
        </p:nvSpPr>
        <p:spPr>
          <a:xfrm>
            <a:off x="3174672" y="3902265"/>
            <a:ext cx="18532769" cy="59114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/>
          <a:p>
            <a:pPr algn="just">
              <a:spcBef>
                <a:spcPts val="3000"/>
              </a:spcBef>
              <a:defRPr sz="5200"/>
            </a:pPr>
            <a:endParaRPr>
              <a:solidFill>
                <a:srgbClr val="333333"/>
              </a:solidFill>
            </a:endParaRPr>
          </a:p>
          <a:p>
            <a:pPr algn="just">
              <a:spcBef>
                <a:spcPts val="3000"/>
              </a:spcBef>
              <a:defRPr sz="5200"/>
            </a:pPr>
            <a:r>
              <a:t>W Chorwacji wyróżniamy dwa główne regiony winiarskie: kontynentalny   i morski. Te z kolei podzielone są na 12 podregionów. Każdy z nich charakteryzuje się specyficznymi warunkami, które mają ogromny wpływ na produkcję wina.</a:t>
            </a:r>
          </a:p>
        </p:txBody>
      </p:sp>
      <p:sp>
        <p:nvSpPr>
          <p:cNvPr id="126" name="Regiony"/>
          <p:cNvSpPr txBox="1"/>
          <p:nvPr>
            <p:ph type="title" idx="4294967295"/>
          </p:nvPr>
        </p:nvSpPr>
        <p:spPr>
          <a:xfrm>
            <a:off x="4833937" y="1998819"/>
            <a:ext cx="14716126" cy="2964657"/>
          </a:xfrm>
          <a:prstGeom prst="rect">
            <a:avLst/>
          </a:prstGeom>
        </p:spPr>
        <p:txBody>
          <a:bodyPr/>
          <a:lstStyle>
            <a:lvl1pPr algn="ctr"/>
          </a:lstStyle>
          <a:p>
            <a:pPr/>
            <a:r>
              <a:t>Regiony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med" advClick="1" p14:dur="1000">
        <p15:prstTrans prst="peelOff" invX="1"/>
      </p:transition>
    </mc:Choice>
    <mc:Choice xmlns:p14="http://schemas.microsoft.com/office/powerpoint/2010/main" Requires="p14">
      <p:transition spd="med" advClick="1" p14:dur="1000">
        <p:wipe dir="l"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Jest to przede wszystkim jej północna, rozciągająca się ze wschodu na zachód część, leżąca wzdłuż rzeki Drava (dopływ Dunaju). Na terenie tym panuje klimat kontynentalny – chłodne zimy i gorące lata. Powstają tu głównie wina białe, z takich odmian jak: g"/>
          <p:cNvSpPr txBox="1"/>
          <p:nvPr/>
        </p:nvSpPr>
        <p:spPr>
          <a:xfrm>
            <a:off x="2760409" y="5300938"/>
            <a:ext cx="19575325" cy="53811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>
            <a:lvl1pPr algn="just">
              <a:spcBef>
                <a:spcPts val="3000"/>
              </a:spcBef>
              <a:defRPr sz="3600"/>
            </a:lvl1pPr>
          </a:lstStyle>
          <a:p>
            <a:pPr/>
            <a:r>
              <a:t>Jest to przede wszystkim jej północna, rozciągająca się ze wschodu na zachód część, leżąca wzdłuż rzeki Drava (dopływ Dunaju). Na terenie tym panuje klimat kontynentalny – chłodne zimy i gorące lata. Powstają tu głównie wina białe, z takich odmian jak: gewürztraminer, pinot blanc i pinot gris, chardonnay, riesling, sauvignon blanc, rizvanac (müller-thurgau), maslovac czyli furmint, oraz czerwone: frankovka, portugizac. Najbardziej popularnym obszarem w tym regionie jest Sławonia, słynąca z odmiany graševina (czyli riesling italico). Powstają z niej wina aromatyczne, dość lekkie i odświeżające. W Sławonii znajdują się także spore lasy dębowe, z drewna których powstają beczki, wykorzystywane do dojrzewania wina w wielu zakątkach świata.</a:t>
            </a:r>
          </a:p>
        </p:txBody>
      </p:sp>
      <p:sp>
        <p:nvSpPr>
          <p:cNvPr id="129" name="Chorwacja kontynentalna"/>
          <p:cNvSpPr txBox="1"/>
          <p:nvPr>
            <p:ph type="title" idx="4294967295"/>
          </p:nvPr>
        </p:nvSpPr>
        <p:spPr>
          <a:xfrm>
            <a:off x="4833937" y="1750002"/>
            <a:ext cx="14716126" cy="2964657"/>
          </a:xfrm>
          <a:prstGeom prst="rect">
            <a:avLst/>
          </a:prstGeom>
        </p:spPr>
        <p:txBody>
          <a:bodyPr/>
          <a:lstStyle>
            <a:lvl1pPr algn="ctr"/>
          </a:lstStyle>
          <a:p>
            <a:pPr/>
            <a:r>
              <a:t>Chorwacja kontynentalna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med" advClick="1" p14:dur="1000">
        <p15:prstTrans prst="peelOff" invX="1"/>
      </p:transition>
    </mc:Choice>
    <mc:Choice xmlns:p14="http://schemas.microsoft.com/office/powerpoint/2010/main" Requires="p14">
      <p:transition spd="med" advClick="1" p14:dur="1000">
        <p:wipe dir="l"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Charakteryzuje się śródziemnomorskim klimatem. Obszar ten rozciąga się od północnej części wybrzeża – Istrii (słynącej z charakternego stylu win czerwonych), aż po znajdującą się na południu Dalmację. Istria to przede wszystkim uprawy graševiny i malvazj"/>
          <p:cNvSpPr txBox="1"/>
          <p:nvPr/>
        </p:nvSpPr>
        <p:spPr>
          <a:xfrm>
            <a:off x="2619048" y="3523120"/>
            <a:ext cx="19145905" cy="87708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/>
          <a:p>
            <a:pPr algn="just">
              <a:spcBef>
                <a:spcPts val="3000"/>
              </a:spcBef>
              <a:defRPr sz="4200"/>
            </a:pPr>
            <a:r>
              <a:rPr sz="3800"/>
              <a:t>Charakteryzuje</a:t>
            </a:r>
            <a:r>
              <a:t> się śródziemnomorskim klimatem. Obszar ten rozciąga się od północnej części wybrzeża – Istrii (słynącej z charakternego stylu win czerwonych), aż po znajdującą się na południu Dalmację. Istria to przede wszystkim uprawy graševiny i malvazji, ale także merlota, cabernet sauvignon, oraz lokalnej odmiany teran. Dalmacja to typowy klimat adriatycki, ciepło i dużo słońca. Wybrzeże Dalmacji stanowi ponad połowę chorwackich winnic. Powstaje tam ponad 70% całościowej produkcji czerwonego wina. W regionie tym wyróżniamy Dalmację Północną (Sjeverna Dalmacija), Centralną i Południową wraz z wyspami (Srednja i Južna Dalmacija) oraz położoną bardziej w głąb lądu część zwaną Dalmatinska Zagora. Tereny te mogą poszczycić się endemicznymi odmianami: plavac mali, dingač, postup, zlatan plavac, ivan dolac oraz faros.</a:t>
            </a:r>
          </a:p>
        </p:txBody>
      </p:sp>
      <p:sp>
        <p:nvSpPr>
          <p:cNvPr id="132" name="Region nadmorski"/>
          <p:cNvSpPr txBox="1"/>
          <p:nvPr>
            <p:ph type="title" idx="4294967295"/>
          </p:nvPr>
        </p:nvSpPr>
        <p:spPr>
          <a:xfrm>
            <a:off x="4833937" y="1335308"/>
            <a:ext cx="14716126" cy="2964658"/>
          </a:xfrm>
          <a:prstGeom prst="rect">
            <a:avLst/>
          </a:prstGeom>
        </p:spPr>
        <p:txBody>
          <a:bodyPr/>
          <a:lstStyle>
            <a:lvl1pPr algn="ctr"/>
          </a:lstStyle>
          <a:p>
            <a:pPr/>
            <a:r>
              <a:t>Region nadmorski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med" advClick="1" p14:dur="1000">
        <p15:prstTrans prst="peelOff" invX="1"/>
      </p:transition>
    </mc:Choice>
    <mc:Choice xmlns:p14="http://schemas.microsoft.com/office/powerpoint/2010/main" Requires="p14">
      <p:transition spd="med" advClick="1" p14:dur="1000">
        <p:wipe dir="l"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zczepy…"/>
          <p:cNvSpPr txBox="1"/>
          <p:nvPr>
            <p:ph type="title" idx="4294967295"/>
          </p:nvPr>
        </p:nvSpPr>
        <p:spPr>
          <a:xfrm>
            <a:off x="3835000" y="4556670"/>
            <a:ext cx="6955842" cy="4602659"/>
          </a:xfrm>
          <a:prstGeom prst="rect">
            <a:avLst/>
          </a:prstGeom>
        </p:spPr>
        <p:txBody>
          <a:bodyPr/>
          <a:lstStyle/>
          <a:p>
            <a:pPr algn="ctr" defTabSz="473201">
              <a:defRPr sz="10854"/>
            </a:pPr>
            <a:r>
              <a:t>Szczepy</a:t>
            </a:r>
          </a:p>
          <a:p>
            <a:pPr algn="ctr" defTabSz="473201">
              <a:defRPr sz="10854"/>
            </a:pPr>
            <a:r>
              <a:t> winogron</a:t>
            </a:r>
          </a:p>
        </p:txBody>
      </p:sp>
      <p:pic>
        <p:nvPicPr>
          <p:cNvPr id="135" name="Obrazek" descr="Obrazek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214458" y="817110"/>
            <a:ext cx="9029584" cy="120817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med" advClick="1" p14:dur="1000">
        <p15:prstTrans prst="peelOff" invX="1"/>
      </p:transition>
    </mc:Choice>
    <mc:Choice xmlns:p14="http://schemas.microsoft.com/office/powerpoint/2010/main" Requires="p14">
      <p:transition spd="med" advClick="1" p14:dur="1000">
        <p:wipe dir="l"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Najbardziej popularne szczepy białe:…"/>
          <p:cNvSpPr txBox="1"/>
          <p:nvPr/>
        </p:nvSpPr>
        <p:spPr>
          <a:xfrm>
            <a:off x="2325038" y="1244868"/>
            <a:ext cx="19733924" cy="124426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/>
          <a:p>
            <a:pPr algn="just">
              <a:spcBef>
                <a:spcPts val="3000"/>
              </a:spcBef>
              <a:defRPr sz="4000">
                <a:latin typeface="Noteworthy Bold"/>
                <a:ea typeface="Noteworthy Bold"/>
                <a:cs typeface="Noteworthy Bold"/>
                <a:sym typeface="Noteworthy Bold"/>
              </a:defRPr>
            </a:pPr>
            <a:r>
              <a:t>Najbardziej popularne szczepy białe:</a:t>
            </a:r>
            <a:endParaRPr>
              <a:solidFill>
                <a:srgbClr val="333333"/>
              </a:solidFill>
            </a:endParaRPr>
          </a:p>
          <a:p>
            <a:pPr algn="just">
              <a:spcBef>
                <a:spcPts val="3000"/>
              </a:spcBef>
              <a:defRPr sz="3400"/>
            </a:pPr>
            <a:r>
              <a:rPr>
                <a:latin typeface="Noteworthy Bold"/>
                <a:ea typeface="Noteworthy Bold"/>
                <a:cs typeface="Noteworthy Bold"/>
                <a:sym typeface="Noteworthy Bold"/>
              </a:rPr>
              <a:t>Graševina</a:t>
            </a:r>
            <a:r>
              <a:t> – to jedno z najpopularniejszych białych win chorwackich. Produkuje się je z odmiany o tej samej nazwie, w kontynentalnej części Chorwacji, głównie w Slawonii. Graševina ma zielonożółtawy kolor i specyficzny owocowo – kwiatowy aromat.</a:t>
            </a:r>
          </a:p>
          <a:p>
            <a:pPr algn="just">
              <a:spcBef>
                <a:spcPts val="3000"/>
              </a:spcBef>
              <a:defRPr sz="3400"/>
            </a:pPr>
            <a:r>
              <a:rPr>
                <a:latin typeface="Noteworthy Bold"/>
                <a:ea typeface="Noteworthy Bold"/>
                <a:cs typeface="Noteworthy Bold"/>
                <a:sym typeface="Noteworthy Bold"/>
              </a:rPr>
              <a:t>Malvazja z Istrii – </a:t>
            </a:r>
            <a:r>
              <a:t>odmiana ta jest uprawiana na terenie całej Istrii, a także w sąsiedniej Słowenii i we Włoszech. Jest bujna i obficie rodzi, dając głównie winogrona, z których powstają wina średnie lub mocne o wysokiej zawartości alkoholu, umiarkowanej kwasowości, o aromacie kwiatów i owoców.  Istrianska malvazja uznawana jest za najlepsze chorwackie wino autochtoniczne.</a:t>
            </a:r>
          </a:p>
          <a:p>
            <a:pPr algn="just">
              <a:spcBef>
                <a:spcPts val="3000"/>
              </a:spcBef>
              <a:defRPr sz="3400"/>
            </a:pPr>
            <a:r>
              <a:rPr>
                <a:latin typeface="Noteworthy Bold"/>
                <a:ea typeface="Noteworthy Bold"/>
                <a:cs typeface="Noteworthy Bold"/>
                <a:sym typeface="Noteworthy Bold"/>
              </a:rPr>
              <a:t>Pošip</a:t>
            </a:r>
            <a:r>
              <a:t> – białe wino o słomkowym kolorze, produkowane z autochtonicznej odmiany winogron o tej samej nazwie, uprawianej na wyspie Korčula oraz w innych częściach Dalmacji Środkowej i Południowej. Wina z odmiany pošip mają charakterystyczny aromat, wysoką kwasowość i dobrze nadają się do przechowywania i leżakowania. Jest to jedna z najstarszych i najbardziej cenionych odmian białych winogron, związana z Korčulą, gdzie uprawiana jest od czasów starożytnych. W 1967 roku wino z miejscowości Čara na Korčuli stało się pierwszym chorwackim białym winem o chronionym oznaczeniu geograficznym, które cieszy się popularnością do chwili obecnej.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med" advClick="1" p14:dur="1000">
        <p15:prstTrans prst="peelOff" invX="1"/>
      </p:transition>
    </mc:Choice>
    <mc:Choice xmlns:p14="http://schemas.microsoft.com/office/powerpoint/2010/main" Requires="p14">
      <p:transition spd="med" advClick="1" p14:dur="1000">
        <p:wipe dir="l"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Renski riesling – odmiana białego wina z doliny Renu w Niemczech, która rośnie w północnych winnicach Europy. Daje wina o owocowym i kwiatowym zapachu, które właśnie dlatego charakteryzują się wyższym poziomem kwasowości. Renski riesling jest uprawiany w"/>
          <p:cNvSpPr txBox="1"/>
          <p:nvPr/>
        </p:nvSpPr>
        <p:spPr>
          <a:xfrm>
            <a:off x="2491672" y="-17400"/>
            <a:ext cx="19673231" cy="13750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/>
          <a:p>
            <a:pPr algn="just">
              <a:spcBef>
                <a:spcPts val="3000"/>
              </a:spcBef>
              <a:defRPr sz="3400"/>
            </a:pPr>
          </a:p>
          <a:p>
            <a:pPr algn="just">
              <a:spcBef>
                <a:spcPts val="3000"/>
              </a:spcBef>
              <a:defRPr sz="3400"/>
            </a:pPr>
            <a:r>
              <a:rPr>
                <a:latin typeface="Noteworthy Bold"/>
                <a:ea typeface="Noteworthy Bold"/>
                <a:cs typeface="Noteworthy Bold"/>
                <a:sym typeface="Noteworthy Bold"/>
              </a:rPr>
              <a:t>Renski riesling</a:t>
            </a:r>
            <a:r>
              <a:t> – odmiana białego wina z doliny Renu w Niemczech, która rośnie w północnych winnicach Europy. Daje wina o owocowym i kwiatowym zapachu, które właśnie dlatego charakteryzują się wyższym poziomem kwasowości. Renski riesling jest uprawiany w północno-zachodniej i północno-wschodniej Chorwacji, gdzie lokalni winiarze bardzo często wytwarzają z tej odmiany wina wysokiej jakości i wina premium.</a:t>
            </a:r>
          </a:p>
          <a:p>
            <a:pPr algn="just">
              <a:spcBef>
                <a:spcPts val="3000"/>
              </a:spcBef>
              <a:defRPr sz="3400"/>
            </a:pPr>
            <a:r>
              <a:rPr>
                <a:latin typeface="Noteworthy Bold"/>
                <a:ea typeface="Noteworthy Bold"/>
                <a:cs typeface="Noteworthy Bold"/>
                <a:sym typeface="Noteworthy Bold"/>
              </a:rPr>
              <a:t>Traminac</a:t>
            </a:r>
            <a:r>
              <a:t> – odmiana winogron, która prawdopodobnie pochodzi z Włoch i Alp Tyrolskich. Najczęściej występuje w dwóch odmianach – czerwony traminac, którego nazwa pochodzi od charakterystycznego koloru owocu, dającego złotożółte i średniej mocy wina, należące do kategorii win półwytrawnych i półsłodkich oraz aromatyczny traminac, z którego wytwarzane jest wino o intensywnym aromacie róż i marcepanu, które należy do kategorii win półsłodkich lub słodkich. W Chorwacji szczególnie znany jest traminac z Iloku, który podawany był podczas brytyjskich uroczystości królewskich.</a:t>
            </a:r>
          </a:p>
          <a:p>
            <a:pPr algn="just">
              <a:spcBef>
                <a:spcPts val="3000"/>
              </a:spcBef>
              <a:defRPr sz="3400"/>
            </a:pPr>
            <a:r>
              <a:rPr>
                <a:latin typeface="Noteworthy Bold"/>
                <a:ea typeface="Noteworthy Bold"/>
                <a:cs typeface="Noteworthy Bold"/>
                <a:sym typeface="Noteworthy Bold"/>
              </a:rPr>
              <a:t>Vrbnička Žlahtina – </a:t>
            </a:r>
            <a:r>
              <a:t>to jakościowe białe wino, produkowane z autochtonicznej odmiany </a:t>
            </a:r>
            <a:r>
              <a:t>žlahtina biała</a:t>
            </a:r>
            <a:r>
              <a:t>. Uprawia się ją wyłącznie na Vrbničkom polju na wyspie KrK. Vrbnička Žlahtina to lekkie, odświeżające wino z przyjemnym owocowym i kwiatowym aromatem. Główne zalety wina wytwarzanego z tej odmiany uwydatniają się najlepiej w ciągu pierwszych dwóch lat, co sugeruje, że žlahtina nie jest winem nadającym się do dłuższego przechowywania. Chociaż uważana za wino krótkotrwałe, z žlahtiny można wytwarzać w specjalnych zbiornikach w procesie fermentacji wina musujące.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med" advClick="1" p14:dur="1000">
        <p15:prstTrans prst="peelOff" invX="1"/>
      </p:transition>
    </mc:Choice>
    <mc:Choice xmlns:p14="http://schemas.microsoft.com/office/powerpoint/2010/main" Requires="p14">
      <p:transition spd="med" advClick="1" p14:dur="1000">
        <p:wipe dir="l"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Najbardziej popularne szczepy czerwone:…"/>
          <p:cNvSpPr txBox="1"/>
          <p:nvPr/>
        </p:nvSpPr>
        <p:spPr>
          <a:xfrm>
            <a:off x="2420419" y="1538350"/>
            <a:ext cx="19543162" cy="10639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/>
          <a:p>
            <a:pPr algn="l">
              <a:spcBef>
                <a:spcPts val="3000"/>
              </a:spcBef>
              <a:defRPr sz="4000">
                <a:latin typeface="Noteworthy Bold"/>
                <a:ea typeface="Noteworthy Bold"/>
                <a:cs typeface="Noteworthy Bold"/>
                <a:sym typeface="Noteworthy Bold"/>
              </a:defRPr>
            </a:pPr>
            <a:r>
              <a:t>Najbardziej popularne szczepy czerwone:</a:t>
            </a:r>
            <a:endParaRPr>
              <a:solidFill>
                <a:srgbClr val="333333"/>
              </a:solidFill>
            </a:endParaRPr>
          </a:p>
          <a:p>
            <a:pPr algn="just">
              <a:spcBef>
                <a:spcPts val="3000"/>
              </a:spcBef>
              <a:defRPr sz="3400"/>
            </a:pPr>
            <a:r>
              <a:rPr>
                <a:latin typeface="Noteworthy Bold"/>
                <a:ea typeface="Noteworthy Bold"/>
                <a:cs typeface="Noteworthy Bold"/>
                <a:sym typeface="Noteworthy Bold"/>
              </a:rPr>
              <a:t>Babić</a:t>
            </a:r>
            <a:r>
              <a:t> – odmiana uprawiana w Dalmacji, a wina wytwarzane z tej odmiany są ciemne, gęste i bardzo cenione. Babić to wino o wyższym poziomie kwasu, wyższej zawartości alkoholu i wyraźniejszych taninach.</a:t>
            </a:r>
          </a:p>
          <a:p>
            <a:pPr algn="just">
              <a:spcBef>
                <a:spcPts val="3000"/>
              </a:spcBef>
              <a:defRPr sz="3400"/>
            </a:pPr>
            <a:r>
              <a:rPr>
                <a:latin typeface="Noteworthy Bold"/>
                <a:ea typeface="Noteworthy Bold"/>
                <a:cs typeface="Noteworthy Bold"/>
                <a:sym typeface="Noteworthy Bold"/>
              </a:rPr>
              <a:t>Frankovka</a:t>
            </a:r>
            <a:r>
              <a:t> – wysokowydajna odmiana czarnych winogron, dająca czerwone wino o przyjemnej kwasowości. W Chorwacji najczęściej występuje w kontynentalnej części. W początkowej fazie frankovka daje bardziej owocowe i lekkie wina. Gdy dojrzewa, zyskuje na elegancji. Poszczególne wina tej odmiany mogą leżakować przez lata. Rozpoznawalna dzięki rubinowoczerwonemu kolorowi, jej smak opisywany jest jako owocowy aromat dojrzałych wiśni i jeżyn.</a:t>
            </a:r>
          </a:p>
          <a:p>
            <a:pPr algn="just">
              <a:spcBef>
                <a:spcPts val="3000"/>
              </a:spcBef>
              <a:defRPr sz="3400"/>
            </a:pPr>
            <a:r>
              <a:rPr>
                <a:latin typeface="Noteworthy Bold"/>
                <a:ea typeface="Noteworthy Bold"/>
                <a:cs typeface="Noteworthy Bold"/>
                <a:sym typeface="Noteworthy Bold"/>
              </a:rPr>
              <a:t>Plavac mali</a:t>
            </a:r>
            <a:r>
              <a:t> – to najpopularniejsze chorwackie czerwone wino i najczęściej uprawiany szczep w Chorwacji. Plavac mali uprawiany jest głównie zboczach Półwyspu Pelješac oraz wyspach Hvar i Brač. Nazwa pochodzi od kształtu i koloru winogron – </a:t>
            </a:r>
            <a:r>
              <a:t>plavy</a:t>
            </a:r>
            <a:r>
              <a:t> to po chorwacku niebieski, a </a:t>
            </a:r>
            <a:r>
              <a:t>mali</a:t>
            </a:r>
            <a:r>
              <a:t>: mały, czyli dosłownie „małe niebieskie”. Plavac mali z winnicy Dingač był pierwszym winem, które na terenie dzisiejszej Chorwacji już w 1961 r. zyskało miano wina premium. Plavac mali jako odmiana może dawać mocne wina o wysokim poziomie alkoholu, bogate w smaki, ale także wina lżejsze i owocowe, które najczęściej są przystępne cenowo.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med" advClick="1" p14:dur="1000">
        <p15:prstTrans prst="peelOff" invX="1"/>
      </p:transition>
    </mc:Choice>
    <mc:Choice xmlns:p14="http://schemas.microsoft.com/office/powerpoint/2010/main" Requires="p14">
      <p:transition spd="med" advClick="1" p14:dur="1000">
        <p:wipe dir="l"/>
      </p:transition>
    </mc:Choice>
    <mc:Fallback>
      <p:transition spd="med">
        <p:fade/>
      </p:transition>
    </mc:Fallback>
  </mc:AlternateContent>
</p:sld>
</file>

<file path=ppt/theme/_rels/theme1.xml.rels><?xml version="1.0" encoding="UTF-8"?>
<Relationships xmlns="http://schemas.openxmlformats.org/package/2006/relationships"><Relationship Id="rId1" Type="http://schemas.openxmlformats.org/officeDocument/2006/relationships/image" Target="../media/image2.png"/></Relationships>

</file>

<file path=ppt/theme/_rels/theme2.xml.rels><?xml version="1.0" encoding="UTF-8"?>
<Relationships xmlns="http://schemas.openxmlformats.org/package/2006/relationships"><Relationship Id="rId1" Type="http://schemas.openxmlformats.org/officeDocument/2006/relationships/image" Target="../media/image3.png"/></Relationships>

</file>

<file path=ppt/theme/theme1.xml><?xml version="1.0" encoding="utf-8"?>
<a:theme xmlns:a="http://schemas.openxmlformats.org/drawingml/2006/main" xmlns:r="http://schemas.openxmlformats.org/officeDocument/2006/relationships" name="Parchment">
  <a:themeElements>
    <a:clrScheme name="Parchment">
      <a:dk1>
        <a:srgbClr val="3E231A"/>
      </a:dk1>
      <a:lt1>
        <a:srgbClr val="24383E"/>
      </a:lt1>
      <a:dk2>
        <a:srgbClr val="5C5E5F"/>
      </a:dk2>
      <a:lt2>
        <a:srgbClr val="CBCBCB"/>
      </a:lt2>
      <a:accent1>
        <a:srgbClr val="738CAB"/>
      </a:accent1>
      <a:accent2>
        <a:srgbClr val="7E9769"/>
      </a:accent2>
      <a:accent3>
        <a:srgbClr val="D3B64B"/>
      </a:accent3>
      <a:accent4>
        <a:srgbClr val="B99769"/>
      </a:accent4>
      <a:accent5>
        <a:srgbClr val="981800"/>
      </a:accent5>
      <a:accent6>
        <a:srgbClr val="9383A0"/>
      </a:accent6>
      <a:hlink>
        <a:srgbClr val="0000FF"/>
      </a:hlink>
      <a:folHlink>
        <a:srgbClr val="FF00FF"/>
      </a:folHlink>
    </a:clrScheme>
    <a:fontScheme name="Parchment">
      <a:majorFont>
        <a:latin typeface="Noteworthy Light"/>
        <a:ea typeface="Noteworthy Light"/>
        <a:cs typeface="Noteworthy Light"/>
      </a:majorFont>
      <a:minorFont>
        <a:latin typeface="Noteworthy Light"/>
        <a:ea typeface="Noteworthy Light"/>
        <a:cs typeface="Noteworthy Light"/>
      </a:minorFont>
    </a:fontScheme>
    <a:fmtScheme name="Parchmen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63500" dist="25400" dir="5400000">
              <a:srgbClr val="000000">
                <a:alpha val="25000"/>
              </a:srgbClr>
            </a:outerShdw>
          </a:effectLst>
        </a:effectStyle>
        <a:effectStyle>
          <a:effectLst>
            <a:outerShdw sx="100000" sy="100000" kx="0" ky="0" algn="b" rotWithShape="0" blurRad="63500" dist="25400" dir="5400000">
              <a:srgbClr val="000000">
                <a:alpha val="25000"/>
              </a:srgbClr>
            </a:outerShdw>
          </a:effectLst>
        </a:effectStyle>
        <a:effectStyle>
          <a:effectLst>
            <a:outerShdw sx="100000" sy="100000" kx="0" ky="0" algn="b" rotWithShape="0" blurRad="63500" dist="25400" dir="540000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63500" dist="25400" dir="5400000">
            <a:srgbClr val="000000">
              <a:alpha val="25000"/>
            </a:srgbClr>
          </a:outerShdw>
        </a:effectLst>
        <a:sp3d/>
      </a:spPr>
      <a:bodyPr rot="0" spcFirstLastPara="1" vertOverflow="overflow" horzOverflow="overflow" vert="horz" wrap="square" lIns="71437" tIns="71437" rIns="71437" bIns="71437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2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76200" dist="12700" dir="5400000">
                <a:srgbClr val="000000">
                  <a:alpha val="50000"/>
                </a:srgbClr>
              </a:outerShdw>
            </a:effectLst>
            <a:uFillTx/>
            <a:latin typeface="+mn-lt"/>
            <a:ea typeface="+mn-ea"/>
            <a:cs typeface="+mn-cs"/>
            <a:sym typeface="Noteworthy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50800" cap="flat">
          <a:solidFill>
            <a:srgbClr val="3E231A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5000" u="none" kumimoji="0" normalizeH="0">
            <a:ln>
              <a:noFill/>
            </a:ln>
            <a:solidFill>
              <a:srgbClr val="3E231A"/>
            </a:solidFill>
            <a:effectLst/>
            <a:uFillTx/>
            <a:latin typeface="+mn-lt"/>
            <a:ea typeface="+mn-ea"/>
            <a:cs typeface="+mn-cs"/>
            <a:sym typeface="Noteworthy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Parchment">
  <a:themeElements>
    <a:clrScheme name="Parchment">
      <a:dk1>
        <a:srgbClr val="000000"/>
      </a:dk1>
      <a:lt1>
        <a:srgbClr val="FFFFFF"/>
      </a:lt1>
      <a:dk2>
        <a:srgbClr val="5C5E5F"/>
      </a:dk2>
      <a:lt2>
        <a:srgbClr val="CBCBCB"/>
      </a:lt2>
      <a:accent1>
        <a:srgbClr val="738CAB"/>
      </a:accent1>
      <a:accent2>
        <a:srgbClr val="7E9769"/>
      </a:accent2>
      <a:accent3>
        <a:srgbClr val="D3B64B"/>
      </a:accent3>
      <a:accent4>
        <a:srgbClr val="B99769"/>
      </a:accent4>
      <a:accent5>
        <a:srgbClr val="981800"/>
      </a:accent5>
      <a:accent6>
        <a:srgbClr val="9383A0"/>
      </a:accent6>
      <a:hlink>
        <a:srgbClr val="0000FF"/>
      </a:hlink>
      <a:folHlink>
        <a:srgbClr val="FF00FF"/>
      </a:folHlink>
    </a:clrScheme>
    <a:fontScheme name="Parchment">
      <a:majorFont>
        <a:latin typeface="Noteworthy Light"/>
        <a:ea typeface="Noteworthy Light"/>
        <a:cs typeface="Noteworthy Light"/>
      </a:majorFont>
      <a:minorFont>
        <a:latin typeface="Noteworthy Light"/>
        <a:ea typeface="Noteworthy Light"/>
        <a:cs typeface="Noteworthy Light"/>
      </a:minorFont>
    </a:fontScheme>
    <a:fmtScheme name="Parchmen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63500" dist="25400" dir="5400000">
              <a:srgbClr val="000000">
                <a:alpha val="25000"/>
              </a:srgbClr>
            </a:outerShdw>
          </a:effectLst>
        </a:effectStyle>
        <a:effectStyle>
          <a:effectLst>
            <a:outerShdw sx="100000" sy="100000" kx="0" ky="0" algn="b" rotWithShape="0" blurRad="63500" dist="25400" dir="5400000">
              <a:srgbClr val="000000">
                <a:alpha val="25000"/>
              </a:srgbClr>
            </a:outerShdw>
          </a:effectLst>
        </a:effectStyle>
        <a:effectStyle>
          <a:effectLst>
            <a:outerShdw sx="100000" sy="100000" kx="0" ky="0" algn="b" rotWithShape="0" blurRad="63500" dist="25400" dir="540000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63500" dist="25400" dir="5400000">
            <a:srgbClr val="000000">
              <a:alpha val="25000"/>
            </a:srgbClr>
          </a:outerShdw>
        </a:effectLst>
        <a:sp3d/>
      </a:spPr>
      <a:bodyPr rot="0" spcFirstLastPara="1" vertOverflow="overflow" horzOverflow="overflow" vert="horz" wrap="square" lIns="71437" tIns="71437" rIns="71437" bIns="71437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2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76200" dist="12700" dir="5400000">
                <a:srgbClr val="000000">
                  <a:alpha val="50000"/>
                </a:srgbClr>
              </a:outerShdw>
            </a:effectLst>
            <a:uFillTx/>
            <a:latin typeface="+mn-lt"/>
            <a:ea typeface="+mn-ea"/>
            <a:cs typeface="+mn-cs"/>
            <a:sym typeface="Noteworthy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50800" cap="flat">
          <a:solidFill>
            <a:srgbClr val="3E231A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5000" u="none" kumimoji="0" normalizeH="0">
            <a:ln>
              <a:noFill/>
            </a:ln>
            <a:solidFill>
              <a:srgbClr val="3E231A"/>
            </a:solidFill>
            <a:effectLst/>
            <a:uFillTx/>
            <a:latin typeface="+mn-lt"/>
            <a:ea typeface="+mn-ea"/>
            <a:cs typeface="+mn-cs"/>
            <a:sym typeface="Noteworthy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