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7A44C9-6676-4B00-9ECD-C728659510E7}" type="datetimeFigureOut">
              <a:rPr lang="pl-PL" smtClean="0"/>
              <a:pPr/>
              <a:t>31.01.2022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801AC9-CC93-4F97-89F6-D501589851D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989512" cy="4824536"/>
          </a:xfrm>
        </p:spPr>
        <p:txBody>
          <a:bodyPr>
            <a:normAutofit fontScale="90000"/>
          </a:bodyPr>
          <a:lstStyle/>
          <a:p>
            <a:pPr algn="ctr"/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Porty morskie i lotnicze 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Szwecji oraz </a:t>
            </a: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połączenia </a:t>
            </a:r>
            <a:b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Polską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4725144"/>
            <a:ext cx="7854696" cy="115212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flaga-szwecj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35896" cy="2272435"/>
          </a:xfrm>
          <a:prstGeom prst="rect">
            <a:avLst/>
          </a:prstGeom>
        </p:spPr>
      </p:pic>
      <p:pic>
        <p:nvPicPr>
          <p:cNvPr id="5" name="Obraz 4" descr="Stena-Britannic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67141"/>
            <a:ext cx="3923928" cy="2190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SAS-samolo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5568" y="4671329"/>
            <a:ext cx="3888432" cy="2186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Terminal promowy Trelleborg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3394720" cy="438912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	Trelleborg jest jednym z największych portów promowych, przewozów </a:t>
            </a:r>
            <a:r>
              <a:rPr lang="pl-PL" dirty="0" err="1" smtClean="0"/>
              <a:t>ro-ro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i przewozów intermodalnych </a:t>
            </a:r>
            <a:br>
              <a:rPr lang="pl-PL" dirty="0" smtClean="0"/>
            </a:br>
            <a:r>
              <a:rPr lang="pl-PL" dirty="0" smtClean="0"/>
              <a:t>w całej Skandynawii.</a:t>
            </a:r>
          </a:p>
          <a:p>
            <a:pPr>
              <a:buNone/>
            </a:pPr>
            <a:r>
              <a:rPr lang="pl-PL" dirty="0" smtClean="0"/>
              <a:t>	Port w obsługuje rocznie 2 miliony pasażerów.</a:t>
            </a:r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 descr="tr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484784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tt-line_trelleborg_2560x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293096"/>
            <a:ext cx="5256584" cy="2379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Port w Ystad</a:t>
            </a:r>
            <a:endParaRPr lang="pl-PL" b="1" dirty="0"/>
          </a:p>
        </p:txBody>
      </p:sp>
      <p:pic>
        <p:nvPicPr>
          <p:cNvPr id="4" name="Symbol zastępczy zawartości 3" descr="8765-ystad-havn-ehrenberg-kommunikation-nibified-1050x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4213274"/>
            <a:ext cx="4104456" cy="2450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Port-of-Ystad_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4032448" cy="2691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4427984" y="2564904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sz="2800" dirty="0"/>
              <a:t>Ystad to </a:t>
            </a:r>
            <a:r>
              <a:rPr lang="pl-PL" sz="2800" dirty="0" smtClean="0"/>
              <a:t>miasto położone na południowym wybrzeżu Szwecji w regionie Skania</a:t>
            </a:r>
            <a:r>
              <a:rPr lang="pl-PL" sz="2800" dirty="0"/>
              <a:t>. Port </a:t>
            </a:r>
            <a:r>
              <a:rPr lang="pl-PL" sz="2800" dirty="0" smtClean="0"/>
              <a:t>oferuje międzynarodowe połączenia do Ronne na duńskiej wyspie Bornholm i do Świnoujścia w </a:t>
            </a:r>
            <a:r>
              <a:rPr lang="pl-PL" sz="2800" dirty="0"/>
              <a:t>Polsce</a:t>
            </a:r>
            <a:r>
              <a:rPr lang="pl-PL" sz="2400" dirty="0"/>
              <a:t>.</a:t>
            </a:r>
          </a:p>
        </p:txBody>
      </p:sp>
      <p:pic>
        <p:nvPicPr>
          <p:cNvPr id="7" name="Obraz 6" descr="swinoujscie-yst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2656"/>
            <a:ext cx="3289548" cy="228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Połączenia promowe z Polski do Szwecji</a:t>
            </a:r>
            <a:endParaRPr lang="pl-PL" b="1" dirty="0"/>
          </a:p>
        </p:txBody>
      </p:sp>
      <p:pic>
        <p:nvPicPr>
          <p:cNvPr id="4" name="Symbol zastępczy zawartości 3" descr="polaczenia-promowe-do-skand_med_h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9040" y="1935163"/>
            <a:ext cx="7105919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Połączenia promowe z Polski do Szwecji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/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4 trasy łączą Polskę  i Szwecję oferując w sumie 63 przeprawy w tygodniu.</a:t>
            </a:r>
          </a:p>
          <a:p>
            <a:endParaRPr lang="pl-PL" dirty="0"/>
          </a:p>
        </p:txBody>
      </p:sp>
      <p:pic>
        <p:nvPicPr>
          <p:cNvPr id="4" name="Obraz 3" descr="tt-line-vector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924944"/>
            <a:ext cx="2736304" cy="1464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unity-line-vecto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581128"/>
            <a:ext cx="3312368" cy="1840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pobra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869160"/>
            <a:ext cx="4176464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logo_bez_mg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284984"/>
            <a:ext cx="3266703" cy="1379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Połączenia promowe z Polski do Szwecji - Stena Line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Stena Line oferuje 1 trasę: z Gdyni do </a:t>
            </a:r>
            <a:r>
              <a:rPr lang="pl-PL" dirty="0" err="1" smtClean="0"/>
              <a:t>Karlskrony</a:t>
            </a:r>
            <a:r>
              <a:rPr lang="pl-PL" dirty="0" smtClean="0"/>
              <a:t>. Tygodniowo odbywa się 14 rejsów.</a:t>
            </a:r>
          </a:p>
          <a:p>
            <a:endParaRPr lang="pl-PL" dirty="0"/>
          </a:p>
        </p:txBody>
      </p:sp>
      <p:pic>
        <p:nvPicPr>
          <p:cNvPr id="4" name="Obraz 3" descr="stena_fot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24944"/>
            <a:ext cx="6705600" cy="3770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Połączenia promowe z Polski do Szwecji - TT Line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TT Line oferuje 1 trasę ze  Świnoujścia do </a:t>
            </a:r>
            <a:r>
              <a:rPr lang="pl-PL" dirty="0" err="1" smtClean="0"/>
              <a:t>Trelleborga</a:t>
            </a:r>
            <a:r>
              <a:rPr lang="pl-PL" dirty="0" smtClean="0"/>
              <a:t> 9 razy w tygodniu.</a:t>
            </a:r>
          </a:p>
          <a:p>
            <a:endParaRPr lang="pl-PL" dirty="0"/>
          </a:p>
        </p:txBody>
      </p:sp>
      <p:pic>
        <p:nvPicPr>
          <p:cNvPr id="4" name="Obraz 3" descr="Swinoujscie.-Najwieksze-atrakcje-miasta-44-wysp-Przewodnik_arti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789040"/>
            <a:ext cx="3023441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pobrane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564904"/>
            <a:ext cx="4960571" cy="1959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tt-line_trelleborg_2560x9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653136"/>
            <a:ext cx="5400600" cy="2002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Połączenia promowe z Polski do Szwecji - </a:t>
            </a:r>
            <a:r>
              <a:rPr lang="pl-PL" b="1" dirty="0" err="1" smtClean="0"/>
              <a:t>Polferries</a:t>
            </a:r>
            <a:endParaRPr lang="pl-PL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Polferries</a:t>
            </a:r>
            <a:r>
              <a:rPr lang="pl-PL" dirty="0" smtClean="0"/>
              <a:t> oferuje 2 trasy:</a:t>
            </a:r>
          </a:p>
          <a:p>
            <a:r>
              <a:rPr lang="pl-PL" dirty="0" smtClean="0"/>
              <a:t>1. Świnoujście -  Ystad (19 razy w tygodniu)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396844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pobrane (1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581128"/>
            <a:ext cx="3456384" cy="2166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mapapl-9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068960"/>
            <a:ext cx="3419248" cy="228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Połączenia promowe z Polski do Szwecji - </a:t>
            </a:r>
            <a:r>
              <a:rPr lang="pl-PL" b="1" dirty="0" err="1" smtClean="0"/>
              <a:t>Polferries</a:t>
            </a:r>
            <a:endParaRPr lang="pl-PL" b="1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Polferries</a:t>
            </a:r>
            <a:r>
              <a:rPr lang="pl-PL" dirty="0" smtClean="0"/>
              <a:t> oferuje 2 trasy:</a:t>
            </a:r>
          </a:p>
          <a:p>
            <a:r>
              <a:rPr lang="pl-PL" dirty="0" smtClean="0"/>
              <a:t>2. Gdańsk -  </a:t>
            </a:r>
            <a:r>
              <a:rPr lang="pl-PL" dirty="0" err="1" smtClean="0"/>
              <a:t>Nynäsham</a:t>
            </a:r>
            <a:r>
              <a:rPr lang="pl-PL" dirty="0" smtClean="0"/>
              <a:t> (7 razy w tygodniu)</a:t>
            </a:r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polfer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356992"/>
            <a:ext cx="5976664" cy="3361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images (2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2627784" cy="1471559"/>
          </a:xfrm>
          <a:prstGeom prst="rect">
            <a:avLst/>
          </a:prstGeom>
        </p:spPr>
      </p:pic>
      <p:pic>
        <p:nvPicPr>
          <p:cNvPr id="7" name="Obraz 6" descr="5594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841776"/>
            <a:ext cx="2664296" cy="19019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Połączenia promowe z Polski do Szwecji – Unity 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Unity Line oferuje 1 trasę ze Świnoujścia do Ystad 14 razy w tygodniu.</a:t>
            </a:r>
          </a:p>
          <a:p>
            <a:endParaRPr lang="pl-PL" dirty="0"/>
          </a:p>
        </p:txBody>
      </p:sp>
      <p:pic>
        <p:nvPicPr>
          <p:cNvPr id="5" name="Obraz 4" descr="images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92896"/>
            <a:ext cx="4032448" cy="2683411"/>
          </a:xfrm>
          <a:prstGeom prst="rect">
            <a:avLst/>
          </a:prstGeom>
        </p:spPr>
      </p:pic>
      <p:pic>
        <p:nvPicPr>
          <p:cNvPr id="6" name="Obraz 5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4464496" cy="2511279"/>
          </a:xfrm>
          <a:prstGeom prst="rect">
            <a:avLst/>
          </a:prstGeom>
        </p:spPr>
      </p:pic>
      <p:pic>
        <p:nvPicPr>
          <p:cNvPr id="8" name="Obraz 7" descr="1200px-Ystad_vape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013176"/>
            <a:ext cx="1010987" cy="1224136"/>
          </a:xfrm>
          <a:prstGeom prst="rect">
            <a:avLst/>
          </a:prstGeom>
        </p:spPr>
      </p:pic>
      <p:pic>
        <p:nvPicPr>
          <p:cNvPr id="9" name="Obraz 8" descr="1200px-POL_Świnoujście_COA_1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5085184"/>
            <a:ext cx="1008112" cy="14995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936104"/>
          </a:xfrm>
        </p:spPr>
        <p:txBody>
          <a:bodyPr/>
          <a:lstStyle/>
          <a:p>
            <a:r>
              <a:rPr lang="pl-PL" b="1" dirty="0" smtClean="0"/>
              <a:t>Porty lotnicze Szwecji</a:t>
            </a:r>
            <a:endParaRPr lang="pl-PL" b="1" dirty="0"/>
          </a:p>
        </p:txBody>
      </p:sp>
      <p:pic>
        <p:nvPicPr>
          <p:cNvPr id="4" name="Symbol zastępczy zawartości 3" descr="lotniska-szwecji-na-ma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123231" cy="4989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3096344" cy="27249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Porty morskie Szwecji</a:t>
            </a:r>
            <a:endParaRPr lang="pl-PL" dirty="0"/>
          </a:p>
        </p:txBody>
      </p:sp>
      <p:pic>
        <p:nvPicPr>
          <p:cNvPr id="4" name="Symbol zastępczy zawartości 3" descr="szwecja-portów-map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0"/>
            <a:ext cx="5904655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Lotnisko Sztokholm </a:t>
            </a:r>
            <a:r>
              <a:rPr lang="pl-PL" b="1" dirty="0" err="1" smtClean="0"/>
              <a:t>Arlanda</a:t>
            </a:r>
            <a:r>
              <a:rPr lang="pl-PL" b="1" dirty="0" smtClean="0"/>
              <a:t> (ARN)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6016" y="1916832"/>
            <a:ext cx="41148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Międzynarodowy port lotniczy położony </a:t>
            </a:r>
            <a:br>
              <a:rPr lang="pl-PL" dirty="0" smtClean="0"/>
            </a:br>
            <a:r>
              <a:rPr lang="pl-PL" dirty="0" smtClean="0"/>
              <a:t>w gminie Sigtuna, 42 km na północ od Sztokholmu i 28 km na południowy wschód od Uppsali. Jest największym portem lotniczym Szwecji pod względem obsłużonych pasażerów i 15. </a:t>
            </a:r>
            <a:br>
              <a:rPr lang="pl-PL" dirty="0" smtClean="0"/>
            </a:br>
            <a:r>
              <a:rPr lang="pl-PL" dirty="0" smtClean="0"/>
              <a:t>w Europie. </a:t>
            </a:r>
            <a:endParaRPr lang="pl-PL" dirty="0"/>
          </a:p>
        </p:txBody>
      </p:sp>
      <p:pic>
        <p:nvPicPr>
          <p:cNvPr id="4" name="Obraz 3" descr="940c2fa0398e0a72931a34ad7d4dc2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3744416" cy="2550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Airport_Arlanda_Swe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3600400" cy="2700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762872" cy="150077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dirty="0" smtClean="0"/>
              <a:t>Port lotniczy </a:t>
            </a:r>
            <a:r>
              <a:rPr lang="pl-PL" sz="4900" b="1" dirty="0" err="1" smtClean="0"/>
              <a:t>Göteborg-Landvetter</a:t>
            </a:r>
            <a:r>
              <a:rPr lang="pl-PL" sz="4900" b="1" dirty="0" smtClean="0"/>
              <a:t> (GOT)</a:t>
            </a:r>
            <a:endParaRPr lang="pl-PL" sz="49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20888"/>
            <a:ext cx="3816424" cy="4248472"/>
          </a:xfrm>
        </p:spPr>
        <p:txBody>
          <a:bodyPr/>
          <a:lstStyle/>
          <a:p>
            <a:r>
              <a:rPr lang="pl-PL" dirty="0" smtClean="0"/>
              <a:t>Międzynarodowy port lotniczy położony jest 25 km na wschód od centrum </a:t>
            </a:r>
            <a:r>
              <a:rPr lang="pl-PL" dirty="0" err="1" smtClean="0"/>
              <a:t>Göteborga</a:t>
            </a:r>
            <a:r>
              <a:rPr lang="pl-PL" dirty="0" smtClean="0"/>
              <a:t>. Jest drugim co do wielkości portem lotniczym w Szwecji.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swedav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331" y="476672"/>
            <a:ext cx="4177125" cy="2781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024px-Goteborg_Landve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688632" cy="151443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Port lotniczy </a:t>
            </a:r>
            <a:r>
              <a:rPr lang="pl-PL" b="1" dirty="0" err="1" smtClean="0"/>
              <a:t>Malmö-Sturup</a:t>
            </a:r>
            <a:r>
              <a:rPr lang="pl-PL" b="1" dirty="0" smtClean="0"/>
              <a:t> (MMX)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4402832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Jest jednym z największych lotnisk międzynarodowych w Szwecji, położony w miejscowości Malmo – </a:t>
            </a:r>
            <a:r>
              <a:rPr lang="pl-PL" dirty="0" err="1" smtClean="0"/>
              <a:t>Sturup</a:t>
            </a:r>
            <a:r>
              <a:rPr lang="pl-PL" dirty="0" smtClean="0"/>
              <a:t>. Port znajduje się </a:t>
            </a:r>
            <a:br>
              <a:rPr lang="pl-PL" dirty="0" smtClean="0"/>
            </a:br>
            <a:r>
              <a:rPr lang="pl-PL" dirty="0" smtClean="0"/>
              <a:t>w południowej części Szwecji  – 30 km od Malmo i 55 km od Kopenhagi. Lotnisko działa nieprzerwanie od 1 grudnia 1972 roku.</a:t>
            </a:r>
            <a:endParaRPr lang="pl-PL" dirty="0"/>
          </a:p>
        </p:txBody>
      </p:sp>
      <p:pic>
        <p:nvPicPr>
          <p:cNvPr id="4" name="Obraz 3" descr="Malmo-Sturup-Airport-Duty-Free-e1496316399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528392" cy="1667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Malmo-Sturup_Airport_term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17032"/>
            <a:ext cx="3483561" cy="2529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55976" y="704088"/>
            <a:ext cx="4330824" cy="1572784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Port lotniczy Sztokholm </a:t>
            </a:r>
            <a:r>
              <a:rPr lang="pl-PL" sz="4400" b="1" dirty="0" err="1" smtClean="0"/>
              <a:t>Skavsta</a:t>
            </a:r>
            <a:r>
              <a:rPr lang="pl-PL" sz="4400" b="1" dirty="0" smtClean="0"/>
              <a:t> (NYO)</a:t>
            </a:r>
            <a:endParaRPr lang="pl-PL" sz="4400" b="1" dirty="0"/>
          </a:p>
        </p:txBody>
      </p:sp>
      <p:pic>
        <p:nvPicPr>
          <p:cNvPr id="4" name="Symbol zastępczy zawartości 3" descr="32 welcome to stockholm skavsta air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908720"/>
            <a:ext cx="326436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800px-StockholmSkavsta2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384042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4644008" y="2204864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Międzynarodowy port lotniczy położony w gminie </a:t>
            </a:r>
            <a:r>
              <a:rPr lang="pl-PL" sz="2400" dirty="0" err="1"/>
              <a:t>Nyköping</a:t>
            </a:r>
            <a:r>
              <a:rPr lang="pl-PL" sz="2400" dirty="0"/>
              <a:t>, mimo iż oddalony  jest od Sztokholmu aż o 100 km, stał się drugim najważniejszym lotniskiem obsługującym stolicę Szwecji. Dzieje się tak dlatego, że jest to port docelowy dla takich linii lotniczych jak </a:t>
            </a:r>
            <a:r>
              <a:rPr lang="pl-PL" sz="2400" dirty="0" err="1"/>
              <a:t>Ryanair</a:t>
            </a:r>
            <a:r>
              <a:rPr lang="pl-PL" sz="2400" dirty="0"/>
              <a:t> i </a:t>
            </a:r>
            <a:r>
              <a:rPr lang="pl-PL" sz="2400" dirty="0" err="1"/>
              <a:t>Wizz</a:t>
            </a:r>
            <a:r>
              <a:rPr lang="pl-PL" sz="2400" dirty="0"/>
              <a:t> Air.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5400" b="1" dirty="0" smtClean="0"/>
              <a:t>Połączenia lotnicze z Polski do Szwecji</a:t>
            </a:r>
            <a:r>
              <a:rPr lang="pl-PL" sz="5400" dirty="0" smtClean="0"/>
              <a:t/>
            </a:r>
            <a:br>
              <a:rPr lang="pl-PL" sz="54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3968" y="1935480"/>
            <a:ext cx="4402832" cy="4661872"/>
          </a:xfrm>
        </p:spPr>
        <p:txBody>
          <a:bodyPr>
            <a:normAutofit fontScale="70000" lnSpcReduction="20000"/>
          </a:bodyPr>
          <a:lstStyle/>
          <a:p>
            <a:r>
              <a:rPr lang="pl-PL" sz="3600" dirty="0" smtClean="0"/>
              <a:t>Loty do Szwecji obsługiwane są przez przewoźników lotniczych, takich jak: </a:t>
            </a:r>
            <a:r>
              <a:rPr lang="pl-PL" sz="3600" dirty="0" err="1" smtClean="0"/>
              <a:t>Wizz</a:t>
            </a:r>
            <a:r>
              <a:rPr lang="pl-PL" sz="3600" dirty="0" smtClean="0"/>
              <a:t> Air,  </a:t>
            </a:r>
            <a:r>
              <a:rPr lang="pl-PL" sz="3600" dirty="0" err="1" smtClean="0"/>
              <a:t>Ryanair</a:t>
            </a:r>
            <a:r>
              <a:rPr lang="pl-PL" sz="3600" dirty="0" smtClean="0"/>
              <a:t>, </a:t>
            </a:r>
            <a:r>
              <a:rPr lang="pl-PL" sz="3600" dirty="0" err="1" smtClean="0"/>
              <a:t>eurowings</a:t>
            </a:r>
            <a:r>
              <a:rPr lang="pl-PL" sz="3600" dirty="0" smtClean="0"/>
              <a:t>, LOT, </a:t>
            </a:r>
            <a:r>
              <a:rPr lang="pl-PL" sz="3600" dirty="0" err="1" smtClean="0"/>
              <a:t>Norwegian</a:t>
            </a:r>
            <a:r>
              <a:rPr lang="pl-PL" sz="3600" dirty="0" smtClean="0"/>
              <a:t> oraz SAS.</a:t>
            </a:r>
          </a:p>
          <a:p>
            <a:r>
              <a:rPr lang="pl-PL" sz="3600" dirty="0" smtClean="0"/>
              <a:t>Większość przewoźników lotniczych oferujących loty do Szwecji, to operatorzy tanich linii lotniczych. Dzięki temu tanie loty do Szwecji są bardzo powszechne.  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20190814221220norwegianb737wawpiotrbozyk.jpg_678-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3636810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Obraz 4" descr="Wizz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93096"/>
            <a:ext cx="3537895" cy="2168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800" b="1" dirty="0" smtClean="0"/>
              <a:t>Połączenia lotnicze z Polski do Szwecji – </a:t>
            </a:r>
            <a:r>
              <a:rPr lang="pl-PL" sz="4800" b="1" dirty="0" err="1" smtClean="0"/>
              <a:t>Norvegian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555496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Linie </a:t>
            </a:r>
            <a:r>
              <a:rPr lang="pl-PL" dirty="0" err="1" smtClean="0"/>
              <a:t>Norwegian</a:t>
            </a:r>
            <a:r>
              <a:rPr lang="pl-PL" dirty="0" smtClean="0"/>
              <a:t> obsługują połączenia: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 Warszawy, Gdańska, Krakowa </a:t>
            </a:r>
            <a:br>
              <a:rPr lang="pl-PL" dirty="0" smtClean="0"/>
            </a:br>
            <a:r>
              <a:rPr lang="pl-PL" dirty="0" smtClean="0"/>
              <a:t>i Wrocławia do </a:t>
            </a:r>
            <a:r>
              <a:rPr lang="pl-PL" b="1" dirty="0" smtClean="0"/>
              <a:t>Sztokholmu</a:t>
            </a:r>
            <a:r>
              <a:rPr lang="pl-PL" dirty="0" smtClean="0"/>
              <a:t>.</a:t>
            </a:r>
          </a:p>
          <a:p>
            <a:r>
              <a:rPr lang="pl-PL" dirty="0" smtClean="0"/>
              <a:t>z Gdańska i Krakowa do </a:t>
            </a:r>
            <a:r>
              <a:rPr lang="pl-PL" b="1" dirty="0" smtClean="0"/>
              <a:t>Kiruny</a:t>
            </a:r>
          </a:p>
          <a:p>
            <a:r>
              <a:rPr lang="pl-PL" dirty="0" smtClean="0"/>
              <a:t>Z Krakowa do </a:t>
            </a:r>
            <a:r>
              <a:rPr lang="pl-PL" b="1" dirty="0" err="1" smtClean="0"/>
              <a:t>Ostersund</a:t>
            </a:r>
            <a:r>
              <a:rPr lang="pl-PL" b="1" dirty="0" smtClean="0"/>
              <a:t> </a:t>
            </a:r>
            <a:r>
              <a:rPr lang="pl-PL" b="1" dirty="0" err="1" smtClean="0"/>
              <a:t>Åre</a:t>
            </a:r>
            <a:endParaRPr lang="pl-PL" b="1" dirty="0" smtClean="0"/>
          </a:p>
          <a:p>
            <a:r>
              <a:rPr lang="pl-PL" dirty="0" smtClean="0"/>
              <a:t>Z Gdańska do </a:t>
            </a:r>
            <a:r>
              <a:rPr lang="pl-PL" b="1" dirty="0" err="1" smtClean="0"/>
              <a:t>Umeå</a:t>
            </a:r>
            <a:r>
              <a:rPr lang="pl-PL" dirty="0" smtClean="0"/>
              <a:t> (UME)</a:t>
            </a:r>
          </a:p>
          <a:p>
            <a:r>
              <a:rPr lang="pl-PL" dirty="0" smtClean="0"/>
              <a:t>Z Gdańska do </a:t>
            </a:r>
            <a:r>
              <a:rPr lang="pl-PL" b="1" dirty="0" smtClean="0"/>
              <a:t>Visby </a:t>
            </a:r>
            <a:r>
              <a:rPr lang="pl-PL" dirty="0" smtClean="0"/>
              <a:t>na Gotlandii</a:t>
            </a:r>
            <a:endParaRPr lang="pl-PL" dirty="0"/>
          </a:p>
        </p:txBody>
      </p:sp>
      <p:pic>
        <p:nvPicPr>
          <p:cNvPr id="4" name="Obraz 3" descr="default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941168"/>
            <a:ext cx="3240360" cy="1695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pobrane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974676"/>
            <a:ext cx="2812327" cy="1841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20190814221220norwegianb737wawpiotrbozyk.jpg_678-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484784"/>
            <a:ext cx="2644953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174232" cy="1162050"/>
          </a:xfrm>
        </p:spPr>
        <p:txBody>
          <a:bodyPr/>
          <a:lstStyle/>
          <a:p>
            <a:r>
              <a:rPr lang="pl-PL" sz="2800" b="1" dirty="0" smtClean="0"/>
              <a:t>Połączenia lotnicze z Polski do Szwecji – SAS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38128" cy="4572000"/>
          </a:xfrm>
        </p:spPr>
        <p:txBody>
          <a:bodyPr/>
          <a:lstStyle/>
          <a:p>
            <a:r>
              <a:rPr lang="pl-PL" sz="2400" dirty="0" smtClean="0"/>
              <a:t>Linie SAS obsługują połączenia z  Gdańska, Krakowa, Poznania, Wrocławia, Warszawy, Poznania  </a:t>
            </a:r>
          </a:p>
          <a:p>
            <a:r>
              <a:rPr lang="pl-PL" sz="2400" dirty="0" smtClean="0"/>
              <a:t>i Szczecina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zawartości 4" descr="0009XE70L05P7UOV-C125-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4149080"/>
            <a:ext cx="3901440" cy="2307336"/>
          </a:xfrm>
        </p:spPr>
      </p:pic>
      <p:pic>
        <p:nvPicPr>
          <p:cNvPr id="6" name="Obraz 5" descr="LN-RRA_Boeing_737-700_SAS_(605832108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780419" cy="2520280"/>
          </a:xfrm>
          <a:prstGeom prst="rect">
            <a:avLst/>
          </a:prstGeom>
        </p:spPr>
      </p:pic>
      <p:pic>
        <p:nvPicPr>
          <p:cNvPr id="7" name="Obraz 6" descr="scandinavian-airlines-sas-logo-FAD469CB1D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996952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pobrane (1)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149080"/>
            <a:ext cx="2736304" cy="2269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75856" y="692696"/>
            <a:ext cx="5868144" cy="1143000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Połączenia lotnicze z Polski do Szwecji – </a:t>
            </a:r>
            <a:r>
              <a:rPr lang="pl-PL" sz="4000" b="1" dirty="0" err="1" smtClean="0"/>
              <a:t>Wizz</a:t>
            </a:r>
            <a:r>
              <a:rPr lang="pl-PL" sz="4000" b="1" dirty="0" smtClean="0"/>
              <a:t> Air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3928" y="1935480"/>
            <a:ext cx="4762872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sz="2800" dirty="0" smtClean="0"/>
              <a:t>	Linie </a:t>
            </a:r>
            <a:r>
              <a:rPr lang="pl-PL" sz="2800" b="1" dirty="0" err="1" smtClean="0"/>
              <a:t>Wizz</a:t>
            </a:r>
            <a:r>
              <a:rPr lang="pl-PL" sz="2800" b="1" dirty="0" smtClean="0"/>
              <a:t> Air</a:t>
            </a:r>
            <a:r>
              <a:rPr lang="pl-PL" sz="2800" dirty="0" smtClean="0"/>
              <a:t> obsługują połączenia z </a:t>
            </a:r>
            <a:r>
              <a:rPr lang="pl-PL" sz="2800" b="1" dirty="0" smtClean="0"/>
              <a:t>Gdańska </a:t>
            </a:r>
            <a:r>
              <a:rPr lang="pl-PL" sz="2800" dirty="0" smtClean="0"/>
              <a:t>GDN, </a:t>
            </a:r>
            <a:r>
              <a:rPr lang="pl-PL" sz="2800" b="1" dirty="0" smtClean="0"/>
              <a:t>Katowic </a:t>
            </a:r>
            <a:r>
              <a:rPr lang="pl-PL" sz="2800" dirty="0" smtClean="0"/>
              <a:t>KTW, </a:t>
            </a:r>
            <a:r>
              <a:rPr lang="pl-PL" sz="2800" b="1" dirty="0" smtClean="0"/>
              <a:t>Krakowa </a:t>
            </a:r>
            <a:r>
              <a:rPr lang="pl-PL" sz="2800" dirty="0" smtClean="0"/>
              <a:t>KRK, </a:t>
            </a:r>
            <a:r>
              <a:rPr lang="pl-PL" sz="2800" b="1" dirty="0" smtClean="0"/>
              <a:t>Lublina </a:t>
            </a:r>
            <a:r>
              <a:rPr lang="pl-PL" sz="2800" dirty="0" smtClean="0"/>
              <a:t>LUZ, </a:t>
            </a:r>
            <a:r>
              <a:rPr lang="pl-PL" sz="2800" b="1" dirty="0" smtClean="0"/>
              <a:t>Olsztyna-Mazury </a:t>
            </a:r>
            <a:r>
              <a:rPr lang="pl-PL" sz="2800" dirty="0" smtClean="0"/>
              <a:t>SZY, </a:t>
            </a:r>
            <a:r>
              <a:rPr lang="pl-PL" sz="2800" b="1" dirty="0" smtClean="0"/>
              <a:t>Poznania </a:t>
            </a:r>
            <a:r>
              <a:rPr lang="pl-PL" sz="2800" dirty="0" smtClean="0"/>
              <a:t>POZ, </a:t>
            </a:r>
            <a:r>
              <a:rPr lang="pl-PL" sz="2800" b="1" dirty="0" smtClean="0"/>
              <a:t>Rzeszowa </a:t>
            </a:r>
            <a:r>
              <a:rPr lang="pl-PL" sz="2800" dirty="0" smtClean="0"/>
              <a:t>RZE, </a:t>
            </a:r>
            <a:r>
              <a:rPr lang="pl-PL" sz="2800" b="1" dirty="0" smtClean="0"/>
              <a:t>Szczecina </a:t>
            </a:r>
            <a:r>
              <a:rPr lang="pl-PL" sz="2800" dirty="0" err="1" smtClean="0"/>
              <a:t>SZZ,</a:t>
            </a:r>
            <a:r>
              <a:rPr lang="pl-PL" sz="2800" b="1" dirty="0" err="1" smtClean="0"/>
              <a:t>Warszawy</a:t>
            </a:r>
            <a:r>
              <a:rPr lang="pl-PL" sz="2800" b="1" dirty="0" smtClean="0"/>
              <a:t> – </a:t>
            </a:r>
            <a:r>
              <a:rPr lang="pl-PL" sz="2800" b="1" dirty="0" err="1" smtClean="0"/>
              <a:t>Chopin</a:t>
            </a:r>
            <a:r>
              <a:rPr lang="pl-PL" sz="2800" dirty="0" err="1" smtClean="0"/>
              <a:t>WAW</a:t>
            </a:r>
            <a:r>
              <a:rPr lang="pl-PL" sz="2800" dirty="0" smtClean="0"/>
              <a:t>, </a:t>
            </a:r>
            <a:r>
              <a:rPr lang="pl-PL" sz="2800" b="1" dirty="0" smtClean="0"/>
              <a:t>Wrocławia WRO do  </a:t>
            </a:r>
            <a:r>
              <a:rPr lang="pl-PL" sz="2800" b="1" dirty="0" err="1" smtClean="0"/>
              <a:t>Göteborga-Landvetter</a:t>
            </a:r>
            <a:r>
              <a:rPr lang="pl-PL" sz="2800" b="1" dirty="0" smtClean="0"/>
              <a:t> </a:t>
            </a:r>
            <a:r>
              <a:rPr lang="pl-PL" sz="2800" dirty="0" smtClean="0"/>
              <a:t>GOT, </a:t>
            </a:r>
            <a:r>
              <a:rPr lang="pl-PL" sz="2800" b="1" dirty="0" err="1" smtClean="0"/>
              <a:t>Malmö</a:t>
            </a:r>
            <a:r>
              <a:rPr lang="pl-PL" sz="2800" b="1" dirty="0" smtClean="0"/>
              <a:t> </a:t>
            </a:r>
            <a:r>
              <a:rPr lang="pl-PL" sz="2800" dirty="0" smtClean="0"/>
              <a:t>MMX, </a:t>
            </a:r>
            <a:r>
              <a:rPr lang="pl-PL" sz="2800" b="1" dirty="0" err="1" smtClean="0"/>
              <a:t>Skellefteå</a:t>
            </a:r>
            <a:r>
              <a:rPr lang="pl-PL" sz="2800" b="1" dirty="0" smtClean="0"/>
              <a:t> </a:t>
            </a:r>
            <a:r>
              <a:rPr lang="pl-PL" sz="2800" dirty="0" smtClean="0"/>
              <a:t>SFT, </a:t>
            </a:r>
            <a:r>
              <a:rPr lang="pl-PL" sz="2800" b="1" dirty="0" err="1" smtClean="0"/>
              <a:t>Sztokholmu-Skavsta</a:t>
            </a:r>
            <a:r>
              <a:rPr lang="pl-PL" sz="2800" b="1" dirty="0" smtClean="0"/>
              <a:t> </a:t>
            </a:r>
            <a:r>
              <a:rPr lang="pl-PL" sz="2800" dirty="0" smtClean="0"/>
              <a:t>NYO, </a:t>
            </a:r>
            <a:r>
              <a:rPr lang="pl-PL" sz="2800" b="1" dirty="0" err="1" smtClean="0"/>
              <a:t>Växjö</a:t>
            </a:r>
            <a:r>
              <a:rPr lang="pl-PL" sz="2800" b="1" dirty="0" smtClean="0"/>
              <a:t> </a:t>
            </a:r>
            <a:r>
              <a:rPr lang="pl-PL" dirty="0" smtClean="0"/>
              <a:t>VXO</a:t>
            </a:r>
            <a:endParaRPr lang="pl-PL" dirty="0"/>
          </a:p>
        </p:txBody>
      </p:sp>
      <p:pic>
        <p:nvPicPr>
          <p:cNvPr id="4" name="Obraz 3" descr="79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916832"/>
            <a:ext cx="3324430" cy="205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 descr="pobrane (2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221088"/>
            <a:ext cx="3168745" cy="2108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wizz_logo_3_57aa99f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2664296" cy="1492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4606280" cy="1656184"/>
          </a:xfrm>
        </p:spPr>
        <p:txBody>
          <a:bodyPr/>
          <a:lstStyle/>
          <a:p>
            <a:r>
              <a:rPr lang="pl-PL" sz="2800" b="1" dirty="0" smtClean="0"/>
              <a:t>Połączenia lotnicze z Polski do Szwecji – </a:t>
            </a:r>
            <a:r>
              <a:rPr lang="pl-PL" sz="2800" b="1" dirty="0" err="1" smtClean="0"/>
              <a:t>Ryanair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Linie </a:t>
            </a:r>
            <a:r>
              <a:rPr lang="pl-PL" b="1" dirty="0" err="1" smtClean="0"/>
              <a:t>Ryanair</a:t>
            </a:r>
            <a:r>
              <a:rPr lang="pl-PL" b="1" dirty="0" smtClean="0"/>
              <a:t> </a:t>
            </a:r>
            <a:r>
              <a:rPr lang="pl-PL" dirty="0" smtClean="0"/>
              <a:t>obsługują połączenia z </a:t>
            </a:r>
            <a:r>
              <a:rPr lang="pl-PL" b="1" dirty="0" smtClean="0"/>
              <a:t>Gdańska </a:t>
            </a:r>
            <a:r>
              <a:rPr lang="pl-PL" dirty="0" smtClean="0"/>
              <a:t>GDN, </a:t>
            </a:r>
            <a:r>
              <a:rPr lang="pl-PL" b="1" dirty="0" smtClean="0"/>
              <a:t>Krakowa </a:t>
            </a:r>
            <a:r>
              <a:rPr lang="pl-PL" dirty="0" smtClean="0"/>
              <a:t>KRK, </a:t>
            </a:r>
            <a:r>
              <a:rPr lang="pl-PL" b="1" dirty="0" smtClean="0"/>
              <a:t>Poznania </a:t>
            </a:r>
            <a:r>
              <a:rPr lang="pl-PL" dirty="0" smtClean="0"/>
              <a:t>POZ, </a:t>
            </a:r>
            <a:r>
              <a:rPr lang="pl-PL" b="1" dirty="0" smtClean="0"/>
              <a:t>Warszawy – </a:t>
            </a:r>
            <a:r>
              <a:rPr lang="pl-PL" b="1" dirty="0" err="1" smtClean="0"/>
              <a:t>Chopin</a:t>
            </a:r>
            <a:r>
              <a:rPr lang="pl-PL" dirty="0" err="1" smtClean="0"/>
              <a:t>WAW</a:t>
            </a:r>
            <a:r>
              <a:rPr lang="pl-PL" dirty="0" smtClean="0"/>
              <a:t> , </a:t>
            </a:r>
            <a:r>
              <a:rPr lang="pl-PL" b="1" dirty="0" smtClean="0"/>
              <a:t>Warszawy Modlina </a:t>
            </a:r>
            <a:r>
              <a:rPr lang="pl-PL" dirty="0" smtClean="0"/>
              <a:t>WMI do</a:t>
            </a:r>
            <a:r>
              <a:rPr lang="pl-PL" b="1" dirty="0" smtClean="0"/>
              <a:t>  </a:t>
            </a:r>
            <a:r>
              <a:rPr lang="pl-PL" b="1" dirty="0" err="1" smtClean="0"/>
              <a:t>Göteborga-Landvetter</a:t>
            </a:r>
            <a:r>
              <a:rPr lang="pl-PL" b="1" dirty="0" smtClean="0"/>
              <a:t> </a:t>
            </a:r>
            <a:r>
              <a:rPr lang="pl-PL" dirty="0" smtClean="0"/>
              <a:t>GOT, </a:t>
            </a:r>
            <a:r>
              <a:rPr lang="pl-PL" b="1" dirty="0" err="1" smtClean="0"/>
              <a:t>Malmö</a:t>
            </a:r>
            <a:r>
              <a:rPr lang="pl-PL" b="1" dirty="0" smtClean="0"/>
              <a:t> </a:t>
            </a:r>
            <a:r>
              <a:rPr lang="pl-PL" dirty="0" smtClean="0"/>
              <a:t>MMX, </a:t>
            </a:r>
            <a:r>
              <a:rPr lang="pl-PL" b="1" dirty="0" err="1" smtClean="0"/>
              <a:t>Skellefteå</a:t>
            </a:r>
            <a:r>
              <a:rPr lang="pl-PL" b="1" dirty="0" smtClean="0"/>
              <a:t> </a:t>
            </a:r>
            <a:r>
              <a:rPr lang="pl-PL" dirty="0" smtClean="0"/>
              <a:t>SFT, </a:t>
            </a:r>
            <a:r>
              <a:rPr lang="pl-PL" b="1" dirty="0" err="1" smtClean="0"/>
              <a:t>Sztokholmu-Skavsta</a:t>
            </a:r>
            <a:r>
              <a:rPr lang="pl-PL" b="1" dirty="0" smtClean="0"/>
              <a:t> </a:t>
            </a:r>
            <a:r>
              <a:rPr lang="pl-PL" dirty="0" smtClean="0"/>
              <a:t>NYO, </a:t>
            </a:r>
            <a:r>
              <a:rPr lang="pl-PL" b="1" dirty="0" err="1" smtClean="0"/>
              <a:t>Växjö</a:t>
            </a:r>
            <a:r>
              <a:rPr lang="pl-PL" b="1" dirty="0" smtClean="0"/>
              <a:t> </a:t>
            </a:r>
            <a:r>
              <a:rPr lang="pl-PL" dirty="0" smtClean="0"/>
              <a:t>VXO</a:t>
            </a:r>
            <a:endParaRPr lang="pl-PL" dirty="0"/>
          </a:p>
        </p:txBody>
      </p:sp>
      <p:pic>
        <p:nvPicPr>
          <p:cNvPr id="5" name="Obraz 4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60648"/>
            <a:ext cx="1412776" cy="1412776"/>
          </a:xfrm>
          <a:prstGeom prst="rect">
            <a:avLst/>
          </a:prstGeom>
        </p:spPr>
      </p:pic>
      <p:pic>
        <p:nvPicPr>
          <p:cNvPr id="6" name="Obraz 5" descr="postbg-1024x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345368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 descr="powstala-czarna-lista-ryanaira-zakaz-wstepu-na-poklad-ma-juz-niemal-tysiac-pasaze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4437112"/>
            <a:ext cx="3657600" cy="192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az 7" descr="pobrane (3)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212976"/>
            <a:ext cx="2316480" cy="1264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750296" cy="1162050"/>
          </a:xfrm>
        </p:spPr>
        <p:txBody>
          <a:bodyPr/>
          <a:lstStyle/>
          <a:p>
            <a:r>
              <a:rPr lang="pl-PL" sz="2800" b="1" dirty="0" smtClean="0"/>
              <a:t>Połączenia lotnicze z Polski do Szwecji – </a:t>
            </a:r>
            <a:r>
              <a:rPr lang="pl-PL" sz="2800" b="1" dirty="0" err="1" smtClean="0"/>
              <a:t>Eurowings</a:t>
            </a:r>
            <a:endParaRPr lang="pl-PL" sz="2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smtClean="0"/>
              <a:t>Linie </a:t>
            </a:r>
            <a:r>
              <a:rPr lang="pl-PL" sz="2400" b="1" dirty="0" err="1" smtClean="0"/>
              <a:t>Eurowings</a:t>
            </a:r>
            <a:r>
              <a:rPr lang="pl-PL" sz="2400" b="1" dirty="0" smtClean="0"/>
              <a:t> </a:t>
            </a:r>
            <a:r>
              <a:rPr lang="pl-PL" sz="2400" dirty="0" smtClean="0"/>
              <a:t>obsługują połączenia </a:t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b="1" dirty="0" smtClean="0"/>
              <a:t>Gdańska </a:t>
            </a:r>
            <a:r>
              <a:rPr lang="pl-PL" sz="2400" dirty="0" smtClean="0"/>
              <a:t>GDN, </a:t>
            </a:r>
            <a:r>
              <a:rPr lang="pl-PL" sz="2400" b="1" dirty="0" smtClean="0"/>
              <a:t>Krakowa </a:t>
            </a:r>
            <a:r>
              <a:rPr lang="pl-PL" sz="2400" dirty="0" smtClean="0"/>
              <a:t>KRK, </a:t>
            </a:r>
            <a:r>
              <a:rPr lang="pl-PL" sz="2400" b="1" dirty="0" smtClean="0"/>
              <a:t>Warszawy – </a:t>
            </a:r>
            <a:r>
              <a:rPr lang="pl-PL" sz="2400" b="1" dirty="0" err="1" smtClean="0"/>
              <a:t>Chopin</a:t>
            </a:r>
            <a:r>
              <a:rPr lang="pl-PL" sz="2400" dirty="0" err="1" smtClean="0"/>
              <a:t>WAW</a:t>
            </a:r>
            <a:r>
              <a:rPr lang="pl-PL" sz="2400" dirty="0" smtClean="0"/>
              <a:t> , </a:t>
            </a:r>
            <a:r>
              <a:rPr lang="pl-PL" sz="2400" b="1" dirty="0" smtClean="0"/>
              <a:t>Warszawy Modlin </a:t>
            </a:r>
            <a:r>
              <a:rPr lang="pl-PL" sz="2400" dirty="0" smtClean="0"/>
              <a:t>WMI do</a:t>
            </a:r>
            <a:r>
              <a:rPr lang="pl-PL" sz="2400" b="1" dirty="0" smtClean="0"/>
              <a:t>  </a:t>
            </a:r>
            <a:r>
              <a:rPr lang="pl-PL" sz="2400" b="1" dirty="0" err="1" smtClean="0"/>
              <a:t>Göteborga-Landvetter</a:t>
            </a:r>
            <a:r>
              <a:rPr lang="pl-PL" sz="2400" b="1" dirty="0" smtClean="0"/>
              <a:t> </a:t>
            </a:r>
            <a:r>
              <a:rPr lang="pl-PL" sz="2400" dirty="0" smtClean="0"/>
              <a:t>GOT </a:t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b="1" dirty="0" err="1" smtClean="0"/>
              <a:t>Sztokholmu-Skavsta</a:t>
            </a:r>
            <a:r>
              <a:rPr lang="pl-PL" sz="2400" b="1" dirty="0" smtClean="0"/>
              <a:t> </a:t>
            </a:r>
            <a:r>
              <a:rPr lang="pl-PL" sz="2400" dirty="0" smtClean="0"/>
              <a:t>NYO</a:t>
            </a:r>
          </a:p>
          <a:p>
            <a:endParaRPr lang="pl-PL" dirty="0"/>
          </a:p>
        </p:txBody>
      </p:sp>
      <p:pic>
        <p:nvPicPr>
          <p:cNvPr id="5" name="Symbol zastępczy zawartości 4" descr="eurowings-v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64288" y="116632"/>
            <a:ext cx="1834728" cy="1834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20210903150030Eurowingsdwawtymjedenstartujacy.jpg_678-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772816"/>
            <a:ext cx="3168352" cy="2070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braz 8" descr="csm_Eurowings_Discover_0696ecae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21088"/>
            <a:ext cx="3695306" cy="2078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Obraz 9" descr="pobra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789040"/>
            <a:ext cx="22322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3168352" cy="193282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Porty promowe Szwecji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492896"/>
            <a:ext cx="4211960" cy="3831704"/>
          </a:xfrm>
        </p:spPr>
        <p:txBody>
          <a:bodyPr>
            <a:normAutofit fontScale="55000" lnSpcReduction="20000"/>
          </a:bodyPr>
          <a:lstStyle/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sz="3800" dirty="0" smtClean="0"/>
              <a:t>    Szwecja posiada dużo przystani promów pasażerskich rozsianych po całym kraju. </a:t>
            </a:r>
          </a:p>
          <a:p>
            <a:pPr>
              <a:buNone/>
            </a:pPr>
            <a:r>
              <a:rPr lang="pl-PL" sz="3800" dirty="0" smtClean="0"/>
              <a:t>	Sztokholm ma ogromną bazę promów pasażerskich -  statki odpływają we wszystkich kierunkach Morza Bałtyckiego. </a:t>
            </a:r>
            <a:r>
              <a:rPr lang="pl-PL" sz="3800" dirty="0" err="1" smtClean="0"/>
              <a:t>Malmö</a:t>
            </a:r>
            <a:r>
              <a:rPr lang="pl-PL" sz="3800" dirty="0" smtClean="0"/>
              <a:t> i inne lokalizacje południowej Szwecji oferują  duży ruch promowy do Niemiec, Danii i Polski.</a:t>
            </a:r>
          </a:p>
          <a:p>
            <a:endParaRPr lang="pl-PL" dirty="0"/>
          </a:p>
        </p:txBody>
      </p:sp>
      <p:pic>
        <p:nvPicPr>
          <p:cNvPr id="4" name="Obraz 3" descr="polfer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04664"/>
            <a:ext cx="5076056" cy="2854677"/>
          </a:xfrm>
          <a:prstGeom prst="rect">
            <a:avLst/>
          </a:prstGeom>
        </p:spPr>
      </p:pic>
      <p:pic>
        <p:nvPicPr>
          <p:cNvPr id="5" name="Obraz 4" descr="Stena-Britan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45024"/>
            <a:ext cx="4572000" cy="255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403244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Port </a:t>
            </a:r>
            <a:r>
              <a:rPr lang="pl-PL" sz="3600" b="1" dirty="0" err="1" smtClean="0"/>
              <a:t>Sztockholm</a:t>
            </a:r>
            <a:r>
              <a:rPr lang="pl-PL" sz="3600" b="1" dirty="0" smtClean="0"/>
              <a:t> (</a:t>
            </a:r>
            <a:r>
              <a:rPr lang="pl-PL" sz="3600" b="1" dirty="0" err="1" smtClean="0"/>
              <a:t>Värtahamnen</a:t>
            </a:r>
            <a:r>
              <a:rPr lang="pl-PL" sz="3600" b="1" dirty="0" smtClean="0"/>
              <a:t>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3970784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err="1" smtClean="0"/>
              <a:t>Värtahamnen</a:t>
            </a:r>
            <a:r>
              <a:rPr lang="pl-PL" dirty="0" smtClean="0"/>
              <a:t> jest obsługiwany przez firmę żeglugową </a:t>
            </a:r>
            <a:r>
              <a:rPr lang="pl-PL" dirty="0" err="1" smtClean="0"/>
              <a:t>Silja</a:t>
            </a:r>
            <a:r>
              <a:rPr lang="pl-PL" dirty="0" smtClean="0"/>
              <a:t> Line. Obsługuje również frachtowce </a:t>
            </a:r>
            <a:r>
              <a:rPr lang="pl-PL" dirty="0" err="1" smtClean="0"/>
              <a:t>dlaTallink</a:t>
            </a:r>
            <a:r>
              <a:rPr lang="pl-PL" dirty="0" smtClean="0"/>
              <a:t> operujących na Wyspach Alandzkich i Estonii oraz  </a:t>
            </a:r>
            <a:r>
              <a:rPr lang="pl-PL" dirty="0" err="1" smtClean="0"/>
              <a:t>SeaWind</a:t>
            </a:r>
            <a:r>
              <a:rPr lang="pl-PL" dirty="0" smtClean="0"/>
              <a:t> Line.</a:t>
            </a:r>
          </a:p>
          <a:p>
            <a:pPr>
              <a:buNone/>
            </a:pPr>
            <a:r>
              <a:rPr lang="pl-PL" dirty="0" smtClean="0"/>
              <a:t>	Statki z tego portu pływają do Helsinek, Turku, Wysp Alandzkich, Rygi i Tallina.</a:t>
            </a:r>
          </a:p>
          <a:p>
            <a:endParaRPr lang="pl-PL" dirty="0"/>
          </a:p>
        </p:txBody>
      </p:sp>
      <p:pic>
        <p:nvPicPr>
          <p:cNvPr id="4" name="Obraz 3" descr="1024px-Värtahamnen_helikopter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464496" cy="3858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 descr="sil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861048"/>
            <a:ext cx="4458072" cy="2545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256584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Port morski w </a:t>
            </a:r>
            <a:r>
              <a:rPr lang="pl-PL" b="1" dirty="0" err="1" smtClean="0"/>
              <a:t>Malmö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60032" y="1340768"/>
            <a:ext cx="4032448" cy="4893176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	Port zajmuje się obsługą Kopenhagi – stolicy Dani i </a:t>
            </a:r>
            <a:r>
              <a:rPr lang="pl-PL" dirty="0" err="1" smtClean="0"/>
              <a:t>Malmö</a:t>
            </a:r>
            <a:r>
              <a:rPr lang="pl-PL" dirty="0" smtClean="0"/>
              <a:t>. </a:t>
            </a:r>
          </a:p>
          <a:p>
            <a:pPr>
              <a:buNone/>
            </a:pPr>
            <a:r>
              <a:rPr lang="pl-PL" dirty="0" smtClean="0"/>
              <a:t>	Porty znajdują się po obu stronach cieśniny Sund.</a:t>
            </a:r>
          </a:p>
          <a:p>
            <a:endParaRPr lang="pl-PL" dirty="0"/>
          </a:p>
        </p:txBody>
      </p:sp>
      <p:pic>
        <p:nvPicPr>
          <p:cNvPr id="4" name="Obraz 3" descr="Københavns_Havn_(Copenhagen_Por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104456" cy="2694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 descr="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122368"/>
            <a:ext cx="4104456" cy="2581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4824536" cy="144242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4400" b="1" dirty="0" smtClean="0"/>
              <a:t>Port morski w </a:t>
            </a:r>
            <a:r>
              <a:rPr lang="pl-PL" sz="4400" b="1" dirty="0" err="1" smtClean="0"/>
              <a:t>Malmö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Większość statków na trasie z Morza Bałtyckiego na Morze Północne i dalej na Ocean Atlantycki przepływa przez cieśninę </a:t>
            </a:r>
            <a:r>
              <a:rPr lang="pl-PL" b="1" dirty="0" smtClean="0"/>
              <a:t>Sund</a:t>
            </a:r>
            <a:r>
              <a:rPr lang="pl-PL" dirty="0" smtClean="0"/>
              <a:t>, co czyni ją jedną z najbardziej uczęszczanych pod względem ruchu morskiego cieśnin na świecie.</a:t>
            </a:r>
          </a:p>
          <a:p>
            <a:endParaRPr lang="pl-PL" dirty="0"/>
          </a:p>
        </p:txBody>
      </p:sp>
      <p:pic>
        <p:nvPicPr>
          <p:cNvPr id="4" name="Obraz 3" descr="istockphoto-139557185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221088"/>
            <a:ext cx="2880320" cy="2122589"/>
          </a:xfrm>
          <a:prstGeom prst="rect">
            <a:avLst/>
          </a:prstGeom>
        </p:spPr>
      </p:pic>
      <p:pic>
        <p:nvPicPr>
          <p:cNvPr id="5" name="Obraz 4" descr="1afa898afa467b0039fa1696df0918f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9203" y="0"/>
            <a:ext cx="2604797" cy="1953598"/>
          </a:xfrm>
          <a:prstGeom prst="rect">
            <a:avLst/>
          </a:prstGeom>
        </p:spPr>
      </p:pic>
      <p:pic>
        <p:nvPicPr>
          <p:cNvPr id="6" name="Obraz 5" descr="map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149080"/>
            <a:ext cx="4824536" cy="2126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/>
              <a:t>Port morski w </a:t>
            </a:r>
            <a:r>
              <a:rPr lang="pl-PL" sz="5400" b="1" dirty="0" err="1" smtClean="0"/>
              <a:t>Malmö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3610744" cy="4389120"/>
          </a:xfrm>
        </p:spPr>
        <p:txBody>
          <a:bodyPr>
            <a:normAutofit fontScale="85000" lnSpcReduction="200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dirty="0" smtClean="0"/>
              <a:t>	Port zapewnia dostęp do infrastruktury odpowiedzialnej za załadunek i rozładunek statków. Port obsługuje statki typu: kontenerowce, frachtowce, tankowce oraz statki wycieczkowe. Wśród towarów znajdują się m.in. zboża, olej silnikowy, paliwo, samochody, złom </a:t>
            </a:r>
          </a:p>
          <a:p>
            <a:pPr>
              <a:buNone/>
            </a:pPr>
            <a:r>
              <a:rPr lang="pl-PL" dirty="0" smtClean="0"/>
              <a:t>	i materiały budowlane.</a:t>
            </a:r>
          </a:p>
          <a:p>
            <a:endParaRPr lang="pl-PL" dirty="0"/>
          </a:p>
        </p:txBody>
      </p:sp>
      <p:pic>
        <p:nvPicPr>
          <p:cNvPr id="4" name="Obraz 3" descr="Loading_of_container_ship_in_Copenh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548680"/>
            <a:ext cx="4253786" cy="2658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Location_map_Denmark_Copenha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3284984"/>
            <a:ext cx="4464496" cy="347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5144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Port morski w </a:t>
            </a:r>
            <a:r>
              <a:rPr lang="pl-PL" b="1" dirty="0" err="1" smtClean="0"/>
              <a:t>Karlskronie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911824"/>
          </a:xfrm>
        </p:spPr>
        <p:txBody>
          <a:bodyPr/>
          <a:lstStyle/>
          <a:p>
            <a:r>
              <a:rPr lang="pl-PL" dirty="0" smtClean="0"/>
              <a:t>Port obsługujący zarówno przewozy dla osób indywidualnych jak i przewozy dla samochodów ciężarowych. Port oferuje 14 połączeń promowych w tygodniu do Gdyni. Przeprawa promowa do Gdyni zajmuje ok 10godz. Rejsy obsługiwane są przewoźnikiem Stena Line.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171-675f4e00a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89040"/>
            <a:ext cx="4242048" cy="2545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415b8092542888c5fa11b9ccb1549b98_Gener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3672408" cy="2541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15212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Terminal morski w Halmstad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Halmstad</a:t>
            </a:r>
            <a:r>
              <a:rPr lang="pl-PL" dirty="0" smtClean="0"/>
              <a:t> położony jest  na zachodnim wybrzeżu Szwecji. Port łączy Szwecję z Danią. Obecnie jest tylko jeden operator obsługujący te połączenia - Stena Line. Połączenie odbywa się do 14 razy w tygodniu – rejs do </a:t>
            </a:r>
            <a:r>
              <a:rPr lang="pl-PL" dirty="0" err="1" smtClean="0"/>
              <a:t>Grenaa</a:t>
            </a:r>
            <a:r>
              <a:rPr lang="pl-PL" dirty="0" smtClean="0"/>
              <a:t> trwa 4 godziny i 35 minut.</a:t>
            </a:r>
          </a:p>
          <a:p>
            <a:endParaRPr lang="pl-PL" dirty="0"/>
          </a:p>
        </p:txBody>
      </p:sp>
      <p:pic>
        <p:nvPicPr>
          <p:cNvPr id="4" name="Obraz 3" descr="1024px-Värtahamnen_helikopter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293096"/>
            <a:ext cx="2634482" cy="2276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Strzałka w prawo 12"/>
          <p:cNvSpPr/>
          <p:nvPr/>
        </p:nvSpPr>
        <p:spPr>
          <a:xfrm>
            <a:off x="3995936" y="53012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 descr="Flag_of_Denmar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581128"/>
            <a:ext cx="2376264" cy="17934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452</TotalTime>
  <Words>475</Words>
  <Application>Microsoft Office PowerPoint</Application>
  <PresentationFormat>Pokaz na ekranie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Przepływ</vt:lpstr>
      <vt:lpstr>     Porty morskie i lotnicze  w Szwecji oraz połączenia  z Polską  </vt:lpstr>
      <vt:lpstr>  Porty morskie Szwecji</vt:lpstr>
      <vt:lpstr> Porty promowe Szwecji</vt:lpstr>
      <vt:lpstr> Port Sztockholm (Värtahamnen)</vt:lpstr>
      <vt:lpstr> Port morski w Malmö</vt:lpstr>
      <vt:lpstr>  Port morski w Malmö</vt:lpstr>
      <vt:lpstr>Port morski w Malmö</vt:lpstr>
      <vt:lpstr> Port morski w Karlskronie</vt:lpstr>
      <vt:lpstr> Terminal morski w Halmstad</vt:lpstr>
      <vt:lpstr> Terminal promowy Trelleborg</vt:lpstr>
      <vt:lpstr> Port w Ystad</vt:lpstr>
      <vt:lpstr>Połączenia promowe z Polski do Szwecji</vt:lpstr>
      <vt:lpstr>Połączenia promowe z Polski do Szwecji</vt:lpstr>
      <vt:lpstr>Połączenia promowe z Polski do Szwecji - Stena Line </vt:lpstr>
      <vt:lpstr>Połączenia promowe z Polski do Szwecji - TT Line </vt:lpstr>
      <vt:lpstr>Połączenia promowe z Polski do Szwecji - Polferries</vt:lpstr>
      <vt:lpstr>Połączenia promowe z Polski do Szwecji - Polferries</vt:lpstr>
      <vt:lpstr>Połączenia promowe z Polski do Szwecji – Unity Line</vt:lpstr>
      <vt:lpstr>Porty lotnicze Szwecji</vt:lpstr>
      <vt:lpstr>    Lotnisko Sztokholm Arlanda (ARN) </vt:lpstr>
      <vt:lpstr> Port lotniczy Göteborg-Landvetter (GOT)</vt:lpstr>
      <vt:lpstr>Port lotniczy Malmö-Sturup (MMX)</vt:lpstr>
      <vt:lpstr>Port lotniczy Sztokholm Skavsta (NYO)</vt:lpstr>
      <vt:lpstr>     Połączenia lotnicze z Polski do Szwecji </vt:lpstr>
      <vt:lpstr>Połączenia lotnicze z Polski do Szwecji – Norvegian</vt:lpstr>
      <vt:lpstr>Połączenia lotnicze z Polski do Szwecji – SAS</vt:lpstr>
      <vt:lpstr>Połączenia lotnicze z Polski do Szwecji – Wizz Air</vt:lpstr>
      <vt:lpstr>Połączenia lotnicze z Polski do Szwecji – Ryanair</vt:lpstr>
      <vt:lpstr>Połączenia lotnicze z Polski do Szwecji – Eurowings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Porty morskie i lotnicze  w Szwecji </dc:title>
  <dc:creator>Sylwiamb</dc:creator>
  <cp:lastModifiedBy>Sylwiamb</cp:lastModifiedBy>
  <cp:revision>26</cp:revision>
  <dcterms:created xsi:type="dcterms:W3CDTF">2022-01-23T15:36:06Z</dcterms:created>
  <dcterms:modified xsi:type="dcterms:W3CDTF">2022-01-31T10:40:08Z</dcterms:modified>
</cp:coreProperties>
</file>