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3A824-1A51-4B26-AD58-A6D8E14F6C04}" type="datetimeFigureOut">
              <a:rPr lang="en-US" smtClean="0"/>
              <a:t>2/26/2022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9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CBC1C18-307B-4F68-A007-B5B542270E8D}" type="datetimeFigureOut">
              <a:rPr lang="en-US" smtClean="0"/>
              <a:t>2/26/2022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6133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CBC1C18-307B-4F68-A007-B5B542270E8D}" type="datetimeFigureOut">
              <a:rPr lang="en-US" smtClean="0"/>
              <a:t>2/26/2022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7956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CBC1C18-307B-4F68-A007-B5B542270E8D}" type="datetimeFigureOut">
              <a:rPr lang="en-US" smtClean="0"/>
              <a:t>2/26/2022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0132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CBC1C18-307B-4F68-A007-B5B542270E8D}" type="datetimeFigureOut">
              <a:rPr lang="en-US" smtClean="0"/>
              <a:t>2/26/2022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37624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CBC1C18-307B-4F68-A007-B5B542270E8D}" type="datetimeFigureOut">
              <a:rPr lang="en-US" smtClean="0"/>
              <a:t>2/26/2022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1282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CBC1C18-307B-4F68-A007-B5B542270E8D}" type="datetimeFigureOut">
              <a:rPr lang="en-US" smtClean="0"/>
              <a:t>2/26/2022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5654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2/26/2022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906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2/26/2022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21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2/26/2022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060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E5059C3-6A89-4494-99FF-5A4D6FFD50EB}" type="datetimeFigureOut">
              <a:rPr lang="en-US" smtClean="0"/>
              <a:t>2/26/2022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6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2/26/2022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14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2/26/2022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16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2/26/2022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78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2/26/2022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155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7D525BB-DA17-4BA0-B3C8-3AC3ABC827E6}" type="datetimeFigureOut">
              <a:rPr lang="en-US" smtClean="0"/>
              <a:t>2/26/2022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13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16C4C9A-3960-41CF-A4E9-2A8FB932454B}" type="datetimeFigureOut">
              <a:rPr lang="en-US" smtClean="0"/>
              <a:t>2/26/2022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569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C1C18-307B-4F68-A007-B5B542270E8D}" type="datetimeFigureOut">
              <a:rPr lang="en-US" smtClean="0"/>
              <a:t>2/26/2022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09142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623EBE-6A13-499F-8883-07B47B05F368}"/>
              </a:ext>
            </a:extLst>
          </p:cNvPr>
          <p:cNvSpPr>
            <a:spLocks noGrp="1"/>
          </p:cNvSpPr>
          <p:nvPr>
            <p:ph type="ctrTitle"/>
          </p:nvPr>
        </p:nvSpPr>
        <p:spPr/>
        <p:txBody>
          <a:bodyPr/>
          <a:lstStyle/>
          <a:p>
            <a:r>
              <a:rPr lang="pl-PL" dirty="0"/>
              <a:t>MALMO PORT</a:t>
            </a:r>
            <a:endParaRPr lang="en-US" dirty="0"/>
          </a:p>
        </p:txBody>
      </p:sp>
      <p:sp>
        <p:nvSpPr>
          <p:cNvPr id="3" name="Podtytuł 2">
            <a:extLst>
              <a:ext uri="{FF2B5EF4-FFF2-40B4-BE49-F238E27FC236}">
                <a16:creationId xmlns:a16="http://schemas.microsoft.com/office/drawing/2014/main" id="{83A3666F-232F-4EA5-9763-06D98BF33E3C}"/>
              </a:ext>
            </a:extLst>
          </p:cNvPr>
          <p:cNvSpPr>
            <a:spLocks noGrp="1"/>
          </p:cNvSpPr>
          <p:nvPr>
            <p:ph type="subTitle" idx="1"/>
          </p:nvPr>
        </p:nvSpPr>
        <p:spPr/>
        <p:txBody>
          <a:bodyPr>
            <a:normAutofit fontScale="92500" lnSpcReduction="10000"/>
          </a:bodyPr>
          <a:lstStyle/>
          <a:p>
            <a:r>
              <a:rPr lang="pl-PL" sz="2800" dirty="0"/>
              <a:t>AS A PART OF CMP </a:t>
            </a:r>
            <a:r>
              <a:rPr lang="en-US" sz="2000" b="1" i="0" dirty="0">
                <a:effectLst/>
                <a:latin typeface="Raleway" pitchFamily="2" charset="-18"/>
              </a:rPr>
              <a:t>One of Scandinavia’s largest port operators with an infrastructure customized for all types of vessels</a:t>
            </a:r>
            <a:endParaRPr lang="pl-PL" sz="2000" b="1" i="0" dirty="0">
              <a:effectLst/>
              <a:latin typeface="Raleway" pitchFamily="2" charset="-18"/>
            </a:endParaRPr>
          </a:p>
          <a:p>
            <a:pPr algn="r"/>
            <a:r>
              <a:rPr lang="pl-PL" sz="1400" b="1" dirty="0"/>
              <a:t>EWA WRÓBEL</a:t>
            </a:r>
            <a:endParaRPr lang="en-US" sz="1400" b="1" dirty="0"/>
          </a:p>
        </p:txBody>
      </p:sp>
    </p:spTree>
    <p:extLst>
      <p:ext uri="{BB962C8B-B14F-4D97-AF65-F5344CB8AC3E}">
        <p14:creationId xmlns:p14="http://schemas.microsoft.com/office/powerpoint/2010/main" val="1103004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F6C727-427E-4C40-A762-17452EDFCB5B}"/>
              </a:ext>
            </a:extLst>
          </p:cNvPr>
          <p:cNvSpPr>
            <a:spLocks noGrp="1"/>
          </p:cNvSpPr>
          <p:nvPr>
            <p:ph type="title"/>
          </p:nvPr>
        </p:nvSpPr>
        <p:spPr/>
        <p:txBody>
          <a:bodyPr>
            <a:normAutofit fontScale="90000"/>
          </a:bodyPr>
          <a:lstStyle/>
          <a:p>
            <a:r>
              <a:rPr lang="en-US" dirty="0"/>
              <a:t>WORKING AT CMP</a:t>
            </a:r>
            <a:br>
              <a:rPr lang="en-US" dirty="0"/>
            </a:br>
            <a:endParaRPr lang="en-US" dirty="0"/>
          </a:p>
        </p:txBody>
      </p:sp>
      <p:sp>
        <p:nvSpPr>
          <p:cNvPr id="3" name="Symbol zastępczy zawartości 2">
            <a:extLst>
              <a:ext uri="{FF2B5EF4-FFF2-40B4-BE49-F238E27FC236}">
                <a16:creationId xmlns:a16="http://schemas.microsoft.com/office/drawing/2014/main" id="{50341867-DABB-4076-963F-A966B86F5B99}"/>
              </a:ext>
            </a:extLst>
          </p:cNvPr>
          <p:cNvSpPr>
            <a:spLocks noGrp="1"/>
          </p:cNvSpPr>
          <p:nvPr>
            <p:ph idx="1"/>
          </p:nvPr>
        </p:nvSpPr>
        <p:spPr/>
        <p:txBody>
          <a:bodyPr>
            <a:normAutofit fontScale="70000" lnSpcReduction="20000"/>
          </a:bodyPr>
          <a:lstStyle/>
          <a:p>
            <a:pPr marL="0" indent="0">
              <a:buNone/>
            </a:pPr>
            <a:endParaRPr lang="en-US" dirty="0"/>
          </a:p>
          <a:p>
            <a:r>
              <a:rPr lang="en-US" dirty="0"/>
              <a:t>CMP is a modern port in charge of the commercial port operations in Copenhagen and Malmö.</a:t>
            </a:r>
          </a:p>
          <a:p>
            <a:r>
              <a:rPr lang="en-US" dirty="0"/>
              <a:t>CMP is a Swedish private limited company (PLC), with offices in Copenhagen and Malmö. We have production units, terminals, garages and administrative functions in both Copenhagen and Malmö. We offer a variety of port services. Our core business areas include Cars, Containers, Ro-ro &amp; Logistics, Oil &amp; Bulk and Cruise &amp; Ferries. We employ around 350 employees.</a:t>
            </a:r>
          </a:p>
          <a:p>
            <a:r>
              <a:rPr lang="en-US" dirty="0"/>
              <a:t>We are very thorough in our recruitment process. We want to recruit the best employee for the job. It is equally important that our new colleague feels comfortable with his/her future job and wants to be part of CMP and our company culture. You will in the recruitment process get the opportunity to meet various people; HR, your future manager and perhaps some of your future colleagues, they will all be interested in hearing more about you and your professional and social skills. If you have applied for a management position or a specialist position, you will also be assessed through profile testing tools.</a:t>
            </a:r>
          </a:p>
        </p:txBody>
      </p:sp>
    </p:spTree>
    <p:extLst>
      <p:ext uri="{BB962C8B-B14F-4D97-AF65-F5344CB8AC3E}">
        <p14:creationId xmlns:p14="http://schemas.microsoft.com/office/powerpoint/2010/main" val="60151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8CAF42-EB25-4714-A395-C874D51196B3}"/>
              </a:ext>
            </a:extLst>
          </p:cNvPr>
          <p:cNvSpPr>
            <a:spLocks noGrp="1"/>
          </p:cNvSpPr>
          <p:nvPr>
            <p:ph type="ctrTitle"/>
          </p:nvPr>
        </p:nvSpPr>
        <p:spPr>
          <a:xfrm>
            <a:off x="2692398" y="1871131"/>
            <a:ext cx="6815669" cy="1515533"/>
          </a:xfrm>
        </p:spPr>
        <p:txBody>
          <a:bodyPr/>
          <a:lstStyle/>
          <a:p>
            <a:r>
              <a:rPr lang="pl-PL" dirty="0"/>
              <a:t>THE END</a:t>
            </a:r>
            <a:endParaRPr lang="en-US" dirty="0"/>
          </a:p>
        </p:txBody>
      </p:sp>
      <p:sp>
        <p:nvSpPr>
          <p:cNvPr id="5" name="Podtytuł 4">
            <a:extLst>
              <a:ext uri="{FF2B5EF4-FFF2-40B4-BE49-F238E27FC236}">
                <a16:creationId xmlns:a16="http://schemas.microsoft.com/office/drawing/2014/main" id="{CABDC564-F674-4DFC-A419-0AAA94F628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92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1D81D1-C213-4C3D-91F5-6AEE4A7E84BA}"/>
              </a:ext>
            </a:extLst>
          </p:cNvPr>
          <p:cNvSpPr>
            <a:spLocks noGrp="1"/>
          </p:cNvSpPr>
          <p:nvPr>
            <p:ph type="title"/>
          </p:nvPr>
        </p:nvSpPr>
        <p:spPr/>
        <p:txBody>
          <a:bodyPr/>
          <a:lstStyle/>
          <a:p>
            <a:r>
              <a:rPr lang="pl-PL" dirty="0"/>
              <a:t>INTRODUCTION</a:t>
            </a:r>
            <a:endParaRPr lang="en-US" dirty="0"/>
          </a:p>
        </p:txBody>
      </p:sp>
      <p:sp>
        <p:nvSpPr>
          <p:cNvPr id="3" name="Symbol zastępczy zawartości 2">
            <a:extLst>
              <a:ext uri="{FF2B5EF4-FFF2-40B4-BE49-F238E27FC236}">
                <a16:creationId xmlns:a16="http://schemas.microsoft.com/office/drawing/2014/main" id="{AF83FC44-40A3-45D1-B7BB-878AD7B8E612}"/>
              </a:ext>
            </a:extLst>
          </p:cNvPr>
          <p:cNvSpPr>
            <a:spLocks noGrp="1"/>
          </p:cNvSpPr>
          <p:nvPr>
            <p:ph idx="1"/>
          </p:nvPr>
        </p:nvSpPr>
        <p:spPr/>
        <p:txBody>
          <a:bodyPr>
            <a:normAutofit fontScale="85000" lnSpcReduction="20000"/>
          </a:bodyPr>
          <a:lstStyle/>
          <a:p>
            <a:r>
              <a:rPr lang="en-US" dirty="0"/>
              <a:t>Copenhagen Malmö Port (CMP) is one of Scandinavia’s largest port operators, and a full-service port in the Oresund region. We receive a vast variety of goods and have an infrastructure </a:t>
            </a:r>
            <a:r>
              <a:rPr lang="en-US" dirty="0" err="1"/>
              <a:t>customised</a:t>
            </a:r>
            <a:r>
              <a:rPr lang="en-US" dirty="0"/>
              <a:t> for all types of vessels.</a:t>
            </a:r>
          </a:p>
          <a:p>
            <a:r>
              <a:rPr lang="en-US" dirty="0"/>
              <a:t>Our port is a venue for both goods and people to interact. A hub for activities and knowledge that generates collaborations, exchanges of expertise, synergies, and adds value to the society we are part of.</a:t>
            </a:r>
          </a:p>
          <a:p>
            <a:endParaRPr lang="en-US" dirty="0"/>
          </a:p>
          <a:p>
            <a:r>
              <a:rPr lang="en-US" dirty="0"/>
              <a:t>Our terminals in Copenhagen and Malmö act as transport hubs in the Oresund region, but also for freight flows into the Baltic Sea. We also have cruise operations that include three destinations – Copenhagen, which is northern Europe’s leading cruise destination, as well as Malmö and Visby.</a:t>
            </a:r>
          </a:p>
          <a:p>
            <a:endParaRPr lang="en-US" dirty="0"/>
          </a:p>
        </p:txBody>
      </p:sp>
    </p:spTree>
    <p:extLst>
      <p:ext uri="{BB962C8B-B14F-4D97-AF65-F5344CB8AC3E}">
        <p14:creationId xmlns:p14="http://schemas.microsoft.com/office/powerpoint/2010/main" val="377302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6F6D8D-1A59-4EE0-AD28-355E821A1D4C}"/>
              </a:ext>
            </a:extLst>
          </p:cNvPr>
          <p:cNvSpPr>
            <a:spLocks noGrp="1"/>
          </p:cNvSpPr>
          <p:nvPr>
            <p:ph type="title"/>
          </p:nvPr>
        </p:nvSpPr>
        <p:spPr>
          <a:xfrm>
            <a:off x="1295401" y="982132"/>
            <a:ext cx="9601197" cy="1303867"/>
          </a:xfrm>
        </p:spPr>
        <p:txBody>
          <a:bodyPr>
            <a:normAutofit fontScale="90000"/>
          </a:bodyPr>
          <a:lstStyle/>
          <a:p>
            <a:r>
              <a:rPr lang="en-US" dirty="0"/>
              <a:t>NOTHERN EUROPES LEADING CRUISE PORT</a:t>
            </a:r>
            <a:br>
              <a:rPr lang="en-US" dirty="0"/>
            </a:br>
            <a:endParaRPr lang="en-US" dirty="0"/>
          </a:p>
        </p:txBody>
      </p:sp>
      <p:sp>
        <p:nvSpPr>
          <p:cNvPr id="3" name="Symbol zastępczy zawartości 2">
            <a:extLst>
              <a:ext uri="{FF2B5EF4-FFF2-40B4-BE49-F238E27FC236}">
                <a16:creationId xmlns:a16="http://schemas.microsoft.com/office/drawing/2014/main" id="{E97E6D15-6803-48EE-BBD4-784BF5D777BD}"/>
              </a:ext>
            </a:extLst>
          </p:cNvPr>
          <p:cNvSpPr>
            <a:spLocks noGrp="1"/>
          </p:cNvSpPr>
          <p:nvPr>
            <p:ph idx="1"/>
          </p:nvPr>
        </p:nvSpPr>
        <p:spPr/>
        <p:txBody>
          <a:bodyPr>
            <a:normAutofit/>
          </a:bodyPr>
          <a:lstStyle/>
          <a:p>
            <a:r>
              <a:rPr lang="en-US" dirty="0"/>
              <a:t>Our cruise operation encompasses three destinations – Copenhagen, Malmö and Visby, with Copenhagen currently as Northern Europe’s major destination. The success for the cruise operation in Copenhagen is linked to the port’s geographic location, its proximity to shopping streets and sights, as well as to Copenhagen Airport. Moreover, CMP has gradually invested in its own facilities an</a:t>
            </a:r>
            <a:r>
              <a:rPr lang="pl-PL" dirty="0"/>
              <a:t>d</a:t>
            </a:r>
            <a:r>
              <a:rPr lang="en-US" dirty="0"/>
              <a:t> also improved service and information. Malmö is a complementary destination to Copenhagen, while Visby represents diversification through offering an attractive destination in the Baltic Sea.</a:t>
            </a:r>
          </a:p>
        </p:txBody>
      </p:sp>
    </p:spTree>
    <p:extLst>
      <p:ext uri="{BB962C8B-B14F-4D97-AF65-F5344CB8AC3E}">
        <p14:creationId xmlns:p14="http://schemas.microsoft.com/office/powerpoint/2010/main" val="70631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A3671B-4C09-43A2-9BB0-E8826E3D3BF4}"/>
              </a:ext>
            </a:extLst>
          </p:cNvPr>
          <p:cNvSpPr>
            <a:spLocks noGrp="1"/>
          </p:cNvSpPr>
          <p:nvPr>
            <p:ph type="title"/>
          </p:nvPr>
        </p:nvSpPr>
        <p:spPr/>
        <p:txBody>
          <a:bodyPr/>
          <a:lstStyle/>
          <a:p>
            <a:r>
              <a:rPr lang="pl-PL" dirty="0"/>
              <a:t>CONTAINERS</a:t>
            </a:r>
            <a:endParaRPr lang="en-US" dirty="0"/>
          </a:p>
        </p:txBody>
      </p:sp>
      <p:sp>
        <p:nvSpPr>
          <p:cNvPr id="3" name="Symbol zastępczy zawartości 2">
            <a:extLst>
              <a:ext uri="{FF2B5EF4-FFF2-40B4-BE49-F238E27FC236}">
                <a16:creationId xmlns:a16="http://schemas.microsoft.com/office/drawing/2014/main" id="{CF2B2E85-4D16-45EB-89E1-A8C3AA6B26F8}"/>
              </a:ext>
            </a:extLst>
          </p:cNvPr>
          <p:cNvSpPr>
            <a:spLocks noGrp="1"/>
          </p:cNvSpPr>
          <p:nvPr>
            <p:ph idx="1"/>
          </p:nvPr>
        </p:nvSpPr>
        <p:spPr/>
        <p:txBody>
          <a:bodyPr>
            <a:normAutofit fontScale="77500" lnSpcReduction="20000"/>
          </a:bodyPr>
          <a:lstStyle/>
          <a:p>
            <a:r>
              <a:rPr lang="en-US" dirty="0"/>
              <a:t>The container operation in CMP functions as an import and export port for both Copenhagen and Malmö and its regions, supplying the markets with consumer products and other goods.</a:t>
            </a:r>
          </a:p>
          <a:p>
            <a:endParaRPr lang="en-US" dirty="0"/>
          </a:p>
          <a:p>
            <a:r>
              <a:rPr lang="en-US" dirty="0"/>
              <a:t>The terminal in Copenhagen is served by the world’s largest container lines and connect to all major international ports. In Malmö the container operation is linked to </a:t>
            </a:r>
            <a:r>
              <a:rPr lang="en-US" dirty="0" err="1"/>
              <a:t>Norra</a:t>
            </a:r>
            <a:r>
              <a:rPr lang="en-US" dirty="0"/>
              <a:t> </a:t>
            </a:r>
            <a:r>
              <a:rPr lang="en-US" dirty="0" err="1"/>
              <a:t>Hamnen</a:t>
            </a:r>
            <a:r>
              <a:rPr lang="en-US" dirty="0"/>
              <a:t>, where, besides large areas and flexible handling, we also offer trimodal transport solutions that are connected to short- and overseas container lines. </a:t>
            </a:r>
          </a:p>
          <a:p>
            <a:endParaRPr lang="en-US" dirty="0"/>
          </a:p>
          <a:p>
            <a:r>
              <a:rPr lang="en-US" dirty="0"/>
              <a:t>Copenhagen VGM Service</a:t>
            </a:r>
          </a:p>
          <a:p>
            <a:r>
              <a:rPr lang="en-US" dirty="0"/>
              <a:t>We offer VGM service at our port in Copenhagen.</a:t>
            </a:r>
          </a:p>
        </p:txBody>
      </p:sp>
    </p:spTree>
    <p:extLst>
      <p:ext uri="{BB962C8B-B14F-4D97-AF65-F5344CB8AC3E}">
        <p14:creationId xmlns:p14="http://schemas.microsoft.com/office/powerpoint/2010/main" val="169816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AB63A5-0854-4D00-821E-4C176D3BAE34}"/>
              </a:ext>
            </a:extLst>
          </p:cNvPr>
          <p:cNvSpPr>
            <a:spLocks noGrp="1"/>
          </p:cNvSpPr>
          <p:nvPr>
            <p:ph type="title"/>
          </p:nvPr>
        </p:nvSpPr>
        <p:spPr/>
        <p:txBody>
          <a:bodyPr/>
          <a:lstStyle/>
          <a:p>
            <a:r>
              <a:rPr lang="pl-PL" dirty="0"/>
              <a:t>CARS</a:t>
            </a:r>
            <a:endParaRPr lang="en-US" dirty="0"/>
          </a:p>
        </p:txBody>
      </p:sp>
      <p:sp>
        <p:nvSpPr>
          <p:cNvPr id="3" name="Symbol zastępczy zawartości 2">
            <a:extLst>
              <a:ext uri="{FF2B5EF4-FFF2-40B4-BE49-F238E27FC236}">
                <a16:creationId xmlns:a16="http://schemas.microsoft.com/office/drawing/2014/main" id="{47E89DA7-1F91-401A-BE12-5CE11E89D351}"/>
              </a:ext>
            </a:extLst>
          </p:cNvPr>
          <p:cNvSpPr>
            <a:spLocks noGrp="1"/>
          </p:cNvSpPr>
          <p:nvPr>
            <p:ph idx="1"/>
          </p:nvPr>
        </p:nvSpPr>
        <p:spPr/>
        <p:txBody>
          <a:bodyPr>
            <a:normAutofit fontScale="77500" lnSpcReduction="20000"/>
          </a:bodyPr>
          <a:lstStyle/>
          <a:p>
            <a:r>
              <a:rPr lang="en-US" dirty="0"/>
              <a:t>We operate Scandinavia’s largest terminal for new cars. A large number of car brands are handled via this logistic hub with its trimodal transport solutions. The vehicles are unloaded, stored and in some cases inspected and adjusted (PDI/PPO) before onward transportation to end customers throughout Scandinavia, the Baltic States and Russia.</a:t>
            </a:r>
          </a:p>
          <a:p>
            <a:r>
              <a:rPr lang="en-US" dirty="0"/>
              <a:t>The terminal is a central hub for the entire Baltic region, with a range of Vehicle Holding </a:t>
            </a:r>
            <a:r>
              <a:rPr lang="en-US" dirty="0" err="1"/>
              <a:t>Centres</a:t>
            </a:r>
            <a:r>
              <a:rPr lang="en-US" dirty="0"/>
              <a:t>, shipping companies and </a:t>
            </a:r>
            <a:r>
              <a:rPr lang="en-US" dirty="0" err="1"/>
              <a:t>hauliers</a:t>
            </a:r>
            <a:r>
              <a:rPr lang="en-US" dirty="0"/>
              <a:t> together creating the best logistics solutions. ”High &amp; Heavy ” handles heavier vehicles – buses, lorries, trucks and construction machinery.</a:t>
            </a:r>
          </a:p>
          <a:p>
            <a:endParaRPr lang="en-US" dirty="0"/>
          </a:p>
          <a:p>
            <a:r>
              <a:rPr lang="en-US" dirty="0"/>
              <a:t>Our competitive advantages are our specialization, technology, flexibility and the areas that are needed to handle both new cars and heavy vehicles effectively. Knowledge, experience, a well trained and dedicated staff gives our customers top notch performance in quality and service. </a:t>
            </a:r>
          </a:p>
        </p:txBody>
      </p:sp>
    </p:spTree>
    <p:extLst>
      <p:ext uri="{BB962C8B-B14F-4D97-AF65-F5344CB8AC3E}">
        <p14:creationId xmlns:p14="http://schemas.microsoft.com/office/powerpoint/2010/main" val="269150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8417E0-AF7D-472F-9D22-D80B4500B330}"/>
              </a:ext>
            </a:extLst>
          </p:cNvPr>
          <p:cNvSpPr>
            <a:spLocks noGrp="1"/>
          </p:cNvSpPr>
          <p:nvPr>
            <p:ph type="title"/>
          </p:nvPr>
        </p:nvSpPr>
        <p:spPr/>
        <p:txBody>
          <a:bodyPr/>
          <a:lstStyle/>
          <a:p>
            <a:r>
              <a:rPr lang="pl-PL" dirty="0"/>
              <a:t>GENERAL CARGO</a:t>
            </a:r>
            <a:endParaRPr lang="en-US" dirty="0"/>
          </a:p>
        </p:txBody>
      </p:sp>
      <p:sp>
        <p:nvSpPr>
          <p:cNvPr id="3" name="Symbol zastępczy zawartości 2">
            <a:extLst>
              <a:ext uri="{FF2B5EF4-FFF2-40B4-BE49-F238E27FC236}">
                <a16:creationId xmlns:a16="http://schemas.microsoft.com/office/drawing/2014/main" id="{DBF6E98B-E4B7-4D77-A71C-09E6ED2311E2}"/>
              </a:ext>
            </a:extLst>
          </p:cNvPr>
          <p:cNvSpPr>
            <a:spLocks noGrp="1"/>
          </p:cNvSpPr>
          <p:nvPr>
            <p:ph idx="1"/>
          </p:nvPr>
        </p:nvSpPr>
        <p:spPr/>
        <p:txBody>
          <a:bodyPr>
            <a:normAutofit fontScale="92500"/>
          </a:bodyPr>
          <a:lstStyle/>
          <a:p>
            <a:r>
              <a:rPr lang="en-US" dirty="0"/>
              <a:t>Within general cargo we function as a logistics hub for storage and onward distribution of many different types of freight, including steel products, paper products such as paper material and recycled paper, prefabricated- and concrete panels, house modules as well as project loads comprising freight that is often bulky and heavy and that has to be unloaded and stored at short notice.</a:t>
            </a:r>
          </a:p>
          <a:p>
            <a:r>
              <a:rPr lang="en-US" dirty="0"/>
              <a:t>We operate a one stop shop solution from quay to site/customer. This makes flexibility one of our main strengths within general cargo, along with know-how, technological solutions and access to large areas of land. This operation also offers storage space in warehouses and storehouses.</a:t>
            </a:r>
          </a:p>
        </p:txBody>
      </p:sp>
    </p:spTree>
    <p:extLst>
      <p:ext uri="{BB962C8B-B14F-4D97-AF65-F5344CB8AC3E}">
        <p14:creationId xmlns:p14="http://schemas.microsoft.com/office/powerpoint/2010/main" val="100198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FF29A0-D996-41C4-8887-C663151F8CA2}"/>
              </a:ext>
            </a:extLst>
          </p:cNvPr>
          <p:cNvSpPr>
            <a:spLocks noGrp="1"/>
          </p:cNvSpPr>
          <p:nvPr>
            <p:ph type="title"/>
          </p:nvPr>
        </p:nvSpPr>
        <p:spPr/>
        <p:txBody>
          <a:bodyPr/>
          <a:lstStyle/>
          <a:p>
            <a:r>
              <a:rPr lang="pl-PL" dirty="0"/>
              <a:t>DRY BULK</a:t>
            </a:r>
            <a:endParaRPr lang="en-US" dirty="0"/>
          </a:p>
        </p:txBody>
      </p:sp>
      <p:sp>
        <p:nvSpPr>
          <p:cNvPr id="3" name="Symbol zastępczy zawartości 2">
            <a:extLst>
              <a:ext uri="{FF2B5EF4-FFF2-40B4-BE49-F238E27FC236}">
                <a16:creationId xmlns:a16="http://schemas.microsoft.com/office/drawing/2014/main" id="{F0ED83B1-4EE0-4EB3-9699-0C5CA7CE14B8}"/>
              </a:ext>
            </a:extLst>
          </p:cNvPr>
          <p:cNvSpPr>
            <a:spLocks noGrp="1"/>
          </p:cNvSpPr>
          <p:nvPr>
            <p:ph idx="1"/>
          </p:nvPr>
        </p:nvSpPr>
        <p:spPr/>
        <p:txBody>
          <a:bodyPr>
            <a:normAutofit fontScale="92500"/>
          </a:bodyPr>
          <a:lstStyle/>
          <a:p>
            <a:r>
              <a:rPr lang="en-US" dirty="0"/>
              <a:t>CMP operates the largest dry bulk terminals in Western Sweden and Eastern Denmark. Our market position is based on our central location in the Oresund Region inhabited by almost four million consumers. Import and export of bulk products are mainly oriented towards the regional market, but also for transit cargo with easy access by road or rail to the hinterland.</a:t>
            </a:r>
          </a:p>
          <a:p>
            <a:r>
              <a:rPr lang="en-US" dirty="0"/>
              <a:t>Each terminal in Copenhagen and Malmö has its own profile and specialization, where we offer modern facilities, with continuous investment in new infrastructure and equipment and with available storage areas as well. All in close co-operation with partners and sub-suppliers as well as our well-trained and committed staff.</a:t>
            </a:r>
          </a:p>
        </p:txBody>
      </p:sp>
    </p:spTree>
    <p:extLst>
      <p:ext uri="{BB962C8B-B14F-4D97-AF65-F5344CB8AC3E}">
        <p14:creationId xmlns:p14="http://schemas.microsoft.com/office/powerpoint/2010/main" val="111032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D30F51-995C-4E4E-845D-731E9FE8A40A}"/>
              </a:ext>
            </a:extLst>
          </p:cNvPr>
          <p:cNvSpPr>
            <a:spLocks noGrp="1"/>
          </p:cNvSpPr>
          <p:nvPr>
            <p:ph type="title"/>
          </p:nvPr>
        </p:nvSpPr>
        <p:spPr/>
        <p:txBody>
          <a:bodyPr/>
          <a:lstStyle/>
          <a:p>
            <a:r>
              <a:rPr lang="pl-PL" dirty="0"/>
              <a:t>LIQUID BULK</a:t>
            </a:r>
            <a:endParaRPr lang="en-US" dirty="0"/>
          </a:p>
        </p:txBody>
      </p:sp>
      <p:sp>
        <p:nvSpPr>
          <p:cNvPr id="3" name="Symbol zastępczy zawartości 2">
            <a:extLst>
              <a:ext uri="{FF2B5EF4-FFF2-40B4-BE49-F238E27FC236}">
                <a16:creationId xmlns:a16="http://schemas.microsoft.com/office/drawing/2014/main" id="{E87EA2B2-41B9-4545-85A6-A6ABA6810E4A}"/>
              </a:ext>
            </a:extLst>
          </p:cNvPr>
          <p:cNvSpPr>
            <a:spLocks noGrp="1"/>
          </p:cNvSpPr>
          <p:nvPr>
            <p:ph idx="1"/>
          </p:nvPr>
        </p:nvSpPr>
        <p:spPr/>
        <p:txBody>
          <a:bodyPr>
            <a:normAutofit fontScale="70000" lnSpcReduction="20000"/>
          </a:bodyPr>
          <a:lstStyle/>
          <a:p>
            <a:r>
              <a:rPr lang="en-US" dirty="0"/>
              <a:t>CMP operates the largest liquid bulk terminals in the Oresund region.  Our market position is based on our central location in the Oresund region inhabited by almost four million consumers. Import and export of liquid products are oriented towards both the international and the regional market.</a:t>
            </a:r>
          </a:p>
          <a:p>
            <a:r>
              <a:rPr lang="en-US" dirty="0"/>
              <a:t>The location of the terminals is an ideal location for handling and storage of transit cargo as well but also serve as an important bunker-hub for the large number of vessels passing through the Oresund region for either Baltic Sea of North Sea.</a:t>
            </a:r>
          </a:p>
          <a:p>
            <a:endParaRPr lang="en-US" dirty="0"/>
          </a:p>
          <a:p>
            <a:r>
              <a:rPr lang="en-US" dirty="0"/>
              <a:t>Each terminal in Copenhagen and Malmö has its own profile and </a:t>
            </a:r>
            <a:r>
              <a:rPr lang="en-US" dirty="0" err="1"/>
              <a:t>specialisation</a:t>
            </a:r>
            <a:r>
              <a:rPr lang="en-US" dirty="0"/>
              <a:t>, where we offer modern facilities, with continuously investment  in new infrastructure and equipment in order to secure a  high safety standards at our quays and jetties making an annual turnover of close to 7 million </a:t>
            </a:r>
            <a:r>
              <a:rPr lang="en-US" dirty="0" err="1"/>
              <a:t>tonnes</a:t>
            </a:r>
            <a:r>
              <a:rPr lang="en-US" dirty="0"/>
              <a:t>. All in close co-operation with partners and sub-suppliers as well as our well-trained and committed staff.</a:t>
            </a:r>
          </a:p>
        </p:txBody>
      </p:sp>
    </p:spTree>
    <p:extLst>
      <p:ext uri="{BB962C8B-B14F-4D97-AF65-F5344CB8AC3E}">
        <p14:creationId xmlns:p14="http://schemas.microsoft.com/office/powerpoint/2010/main" val="332083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87E768-DCA7-4A32-A822-161EDA266054}"/>
              </a:ext>
            </a:extLst>
          </p:cNvPr>
          <p:cNvSpPr>
            <a:spLocks noGrp="1"/>
          </p:cNvSpPr>
          <p:nvPr>
            <p:ph type="title"/>
          </p:nvPr>
        </p:nvSpPr>
        <p:spPr/>
        <p:txBody>
          <a:bodyPr/>
          <a:lstStyle/>
          <a:p>
            <a:r>
              <a:rPr lang="pl-PL" dirty="0"/>
              <a:t>RAILWAY</a:t>
            </a:r>
            <a:endParaRPr lang="en-US" dirty="0"/>
          </a:p>
        </p:txBody>
      </p:sp>
      <p:sp>
        <p:nvSpPr>
          <p:cNvPr id="3" name="Symbol zastępczy zawartości 2">
            <a:extLst>
              <a:ext uri="{FF2B5EF4-FFF2-40B4-BE49-F238E27FC236}">
                <a16:creationId xmlns:a16="http://schemas.microsoft.com/office/drawing/2014/main" id="{6A7797EC-B7B7-4CB0-8781-CE067830F9B7}"/>
              </a:ext>
            </a:extLst>
          </p:cNvPr>
          <p:cNvSpPr>
            <a:spLocks noGrp="1"/>
          </p:cNvSpPr>
          <p:nvPr>
            <p:ph idx="1"/>
          </p:nvPr>
        </p:nvSpPr>
        <p:spPr/>
        <p:txBody>
          <a:bodyPr>
            <a:normAutofit lnSpcReduction="10000"/>
          </a:bodyPr>
          <a:lstStyle/>
          <a:p>
            <a:r>
              <a:rPr lang="en-US" dirty="0"/>
              <a:t>Railway is targeted at intermodal logistics flows. The freight is moved between rail, road and sea, with CMP offering flexible technology solutions and experienced employees. The operation is linked to Malmö and includes both the combi terminal in </a:t>
            </a:r>
            <a:r>
              <a:rPr lang="en-US" dirty="0" err="1"/>
              <a:t>Norra</a:t>
            </a:r>
            <a:r>
              <a:rPr lang="en-US" dirty="0"/>
              <a:t> </a:t>
            </a:r>
            <a:r>
              <a:rPr lang="en-US" dirty="0" err="1"/>
              <a:t>Hamnen</a:t>
            </a:r>
            <a:r>
              <a:rPr lang="en-US" dirty="0"/>
              <a:t> and the cars and logistics operations in </a:t>
            </a:r>
            <a:r>
              <a:rPr lang="en-US" dirty="0" err="1"/>
              <a:t>Frihamnen</a:t>
            </a:r>
            <a:r>
              <a:rPr lang="en-US" dirty="0"/>
              <a:t> with daily arrivals/departures connected to European and Scandinavian rail network.</a:t>
            </a:r>
          </a:p>
          <a:p>
            <a:r>
              <a:rPr lang="en-US" dirty="0"/>
              <a:t>Well-developed rail solutions mean that CMP functions as a hub for cars, scrap, paper products and more. A collaboration also offers the customers a shuttle service between Malmö and the European</a:t>
            </a:r>
          </a:p>
        </p:txBody>
      </p:sp>
    </p:spTree>
    <p:extLst>
      <p:ext uri="{BB962C8B-B14F-4D97-AF65-F5344CB8AC3E}">
        <p14:creationId xmlns:p14="http://schemas.microsoft.com/office/powerpoint/2010/main" val="31837210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25</TotalTime>
  <Words>1223</Words>
  <Application>Microsoft Office PowerPoint</Application>
  <PresentationFormat>Panoramiczny</PresentationFormat>
  <Paragraphs>42</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Garamond</vt:lpstr>
      <vt:lpstr>Raleway</vt:lpstr>
      <vt:lpstr>Organiczny</vt:lpstr>
      <vt:lpstr>MALMO PORT</vt:lpstr>
      <vt:lpstr>INTRODUCTION</vt:lpstr>
      <vt:lpstr>NOTHERN EUROPES LEADING CRUISE PORT </vt:lpstr>
      <vt:lpstr>CONTAINERS</vt:lpstr>
      <vt:lpstr>CARS</vt:lpstr>
      <vt:lpstr>GENERAL CARGO</vt:lpstr>
      <vt:lpstr>DRY BULK</vt:lpstr>
      <vt:lpstr>LIQUID BULK</vt:lpstr>
      <vt:lpstr>RAILWAY</vt:lpstr>
      <vt:lpstr>WORKING AT CMP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MALMO PORT</dc:title>
  <dc:creator>WROBEL Dariusz</dc:creator>
  <cp:lastModifiedBy>WROBEL Dariusz</cp:lastModifiedBy>
  <cp:revision>4</cp:revision>
  <dcterms:created xsi:type="dcterms:W3CDTF">2022-02-26T14:31:22Z</dcterms:created>
  <dcterms:modified xsi:type="dcterms:W3CDTF">2022-02-26T14:56:47Z</dcterms:modified>
</cp:coreProperties>
</file>